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8" r:id="rId2"/>
    <p:sldId id="269" r:id="rId3"/>
    <p:sldId id="271" r:id="rId4"/>
    <p:sldId id="323" r:id="rId5"/>
    <p:sldId id="276" r:id="rId6"/>
    <p:sldId id="272" r:id="rId7"/>
    <p:sldId id="279" r:id="rId8"/>
    <p:sldId id="331" r:id="rId9"/>
    <p:sldId id="332" r:id="rId10"/>
    <p:sldId id="324" r:id="rId11"/>
    <p:sldId id="335" r:id="rId12"/>
    <p:sldId id="306" r:id="rId13"/>
    <p:sldId id="308" r:id="rId14"/>
    <p:sldId id="307" r:id="rId15"/>
    <p:sldId id="333" r:id="rId16"/>
    <p:sldId id="334" r:id="rId17"/>
    <p:sldId id="283" r:id="rId18"/>
    <p:sldId id="284" r:id="rId19"/>
    <p:sldId id="325" r:id="rId20"/>
    <p:sldId id="318" r:id="rId21"/>
    <p:sldId id="286" r:id="rId22"/>
    <p:sldId id="287" r:id="rId23"/>
    <p:sldId id="288" r:id="rId24"/>
    <p:sldId id="309" r:id="rId25"/>
    <p:sldId id="310" r:id="rId26"/>
    <p:sldId id="291" r:id="rId27"/>
    <p:sldId id="292" r:id="rId28"/>
    <p:sldId id="311" r:id="rId29"/>
    <p:sldId id="336" r:id="rId30"/>
    <p:sldId id="337" r:id="rId31"/>
    <p:sldId id="296" r:id="rId32"/>
    <p:sldId id="322" r:id="rId33"/>
    <p:sldId id="312" r:id="rId34"/>
    <p:sldId id="294" r:id="rId35"/>
    <p:sldId id="295" r:id="rId36"/>
    <p:sldId id="298" r:id="rId37"/>
    <p:sldId id="299" r:id="rId38"/>
    <p:sldId id="302" r:id="rId39"/>
    <p:sldId id="289" r:id="rId40"/>
    <p:sldId id="305" r:id="rId41"/>
    <p:sldId id="304" r:id="rId42"/>
    <p:sldId id="27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0581" autoAdjust="0"/>
  </p:normalViewPr>
  <p:slideViewPr>
    <p:cSldViewPr snapToGrid="0">
      <p:cViewPr varScale="1">
        <p:scale>
          <a:sx n="42" d="100"/>
          <a:sy n="42" d="100"/>
        </p:scale>
        <p:origin x="16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82F9B-FEC1-4C9D-9F70-C632C5DFC60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BD67A-A0C3-454E-A587-F926BA0A2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19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36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78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0039F-AEF7-4E17-9684-68FC57CBC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BB19EA-E169-6123-AC93-2F1ABE8EB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06E412-3963-078F-4846-652C98FA01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7D7F4-0AC9-046D-4FB4-44B5CB2D1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608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84">
              <a:defRPr/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61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84">
              <a:defRPr/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105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491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84">
              <a:defRPr/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105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72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E8F5C-3E60-D1CB-E01B-73FA56BBE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9AD2F9-D229-134C-082D-9EDBD1176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E92A86-C324-DEE2-EA1E-59A9B3194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C2A98-0234-9600-011A-FB6CF7F49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23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A7083-0FFD-8D51-369F-D005032DB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D951AA-8000-235B-0AE9-643206A307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1F8391-B6D8-6DA5-1223-D68FD1842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63A13-9C1D-DF11-3940-2E058AB14C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05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72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84">
              <a:defRPr/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105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521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57">
              <a:defRPr/>
            </a:pPr>
            <a:endParaRPr lang="en-US" sz="1100" kern="1200" dirty="0">
              <a:solidFill>
                <a:schemeClr val="tx1"/>
              </a:solidFill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65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28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71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57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979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57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316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57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86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57">
              <a:defRPr/>
            </a:pPr>
            <a:endParaRPr lang="en-US" sz="1100" dirty="0">
              <a:latin typeface="+mn-lt"/>
            </a:endParaRPr>
          </a:p>
          <a:p>
            <a:pPr defTabSz="924857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9885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57"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227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57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616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57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2745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518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85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100" i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6551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915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0517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77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7588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690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7159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6755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90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857"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915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461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75FAC-2680-DB8B-EA70-C689E238A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7E2048-41CD-2563-84A2-78CBC36D7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F965A1-1E14-34F4-669B-EDE5A6517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7D048-7D4E-6F5F-C914-ECF21F0365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054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1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31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68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05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20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74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200" b="0" dirty="0">
              <a:solidFill>
                <a:schemeClr val="tx2"/>
              </a:solidFill>
              <a:latin typeface="+mn-lt"/>
            </a:endParaRPr>
          </a:p>
          <a:p>
            <a:pPr eaLnBrk="1" hangingPunct="1"/>
            <a:endParaRPr lang="en-US" sz="1200" b="0" dirty="0">
              <a:solidFill>
                <a:schemeClr val="tx2"/>
              </a:solidFill>
              <a:latin typeface="+mn-lt"/>
            </a:endParaRPr>
          </a:p>
          <a:p>
            <a:pPr eaLnBrk="1" hangingPunct="1"/>
            <a:endParaRPr lang="en-US" sz="1200" b="0" dirty="0">
              <a:solidFill>
                <a:schemeClr val="tx2"/>
              </a:solidFill>
              <a:latin typeface="+mn-lt"/>
            </a:endParaRPr>
          </a:p>
          <a:p>
            <a:pPr eaLnBrk="1" hangingPunct="1"/>
            <a:endParaRPr lang="en-US" sz="120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44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5F3E-1731-70C6-CE84-9EC8FD00C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15DBB-8183-E5E1-84BC-0ACD090464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CF63EC-EA8F-40F3-CAC0-66F8088B9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191EF-A44F-3118-F773-E36011A54E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266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53ECF-4448-28D3-0080-EBD8AF6E0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27E97E-0C0A-AD2D-2225-0E59AFABF7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9C5C6-1CBA-2F20-E353-A25305CDC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9D166-9667-F4D8-072E-13A196DC4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15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04A6-3283-C1FC-82A3-3EA754338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D3F397-1D87-B577-9255-842C126FF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58F94-9508-F24D-0E2B-A20DA88E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8368-D0AC-4EE6-B77C-A96D47F5169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D00F9-2FCD-D818-1941-1EAFF4EFA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94AC7-D222-C1C9-F232-1FA5BE4E6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3B80-95D7-4C4B-A3E5-1B9219E87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B49D4-029D-B1D0-C397-28FA4044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7349E2-AC44-B146-6E71-BA08D95A7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EE2EB-353A-E2A0-6311-616A15817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8368-D0AC-4EE6-B77C-A96D47F5169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8A3E7-99C1-B5CC-8A5C-6D789C38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72740-1686-58C2-7ECA-1F033A9FB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3B80-95D7-4C4B-A3E5-1B9219E87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0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A16FA-77D4-35F4-43E9-FA420169CB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E4F8F-4C91-EEF3-3EB6-32E8DDA92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A1652-1558-3166-7AAA-BA4B60EB8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8368-D0AC-4EE6-B77C-A96D47F5169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26296-FCA2-4FC6-D886-A597A7FB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83883-827A-D02F-43F4-2AD587B7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3B80-95D7-4C4B-A3E5-1B9219E87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35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3A7B6A-C8B7-3446-E3A1-00489B78289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pic>
        <p:nvPicPr>
          <p:cNvPr id="13" name="Picture 12" descr="The CareerOneStop.org logo which features a red and blue flag with a star">
            <a:extLst>
              <a:ext uri="{FF2B5EF4-FFF2-40B4-BE49-F238E27FC236}">
                <a16:creationId xmlns:a16="http://schemas.microsoft.com/office/drawing/2014/main" id="{7B27089F-7AA7-8E49-7A33-0B87C5F3C8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45" y="594244"/>
            <a:ext cx="3311614" cy="1794895"/>
          </a:xfrm>
          <a:prstGeom prst="rect">
            <a:avLst/>
          </a:prstGeom>
        </p:spPr>
      </p:pic>
      <p:pic>
        <p:nvPicPr>
          <p:cNvPr id="16" name="Picture 15" descr="Social media icons of the platforms CareerOneStop uses including YouTube, Instagram, Facebook, LinkedIn, X, and Threads">
            <a:extLst>
              <a:ext uri="{FF2B5EF4-FFF2-40B4-BE49-F238E27FC236}">
                <a16:creationId xmlns:a16="http://schemas.microsoft.com/office/drawing/2014/main" id="{DBC0F604-36C6-AC74-F8B8-9FB34791EE2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22" y="5600420"/>
            <a:ext cx="2556769" cy="477293"/>
          </a:xfrm>
          <a:prstGeom prst="rect">
            <a:avLst/>
          </a:prstGeom>
        </p:spPr>
      </p:pic>
      <p:sp>
        <p:nvSpPr>
          <p:cNvPr id="17" name="Rectangle 16" descr="URL of CareerOneStop.org">
            <a:extLst>
              <a:ext uri="{FF2B5EF4-FFF2-40B4-BE49-F238E27FC236}">
                <a16:creationId xmlns:a16="http://schemas.microsoft.com/office/drawing/2014/main" id="{BA74CA03-4A91-615B-EF8A-1811E9260CD2}"/>
              </a:ext>
            </a:extLst>
          </p:cNvPr>
          <p:cNvSpPr/>
          <p:nvPr userDrawn="1"/>
        </p:nvSpPr>
        <p:spPr>
          <a:xfrm>
            <a:off x="9125893" y="6373640"/>
            <a:ext cx="2399168" cy="181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816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eerOneStop branded slide graphics featuring the logo icon in the lower right corner">
            <a:extLst>
              <a:ext uri="{FF2B5EF4-FFF2-40B4-BE49-F238E27FC236}">
                <a16:creationId xmlns:a16="http://schemas.microsoft.com/office/drawing/2014/main" id="{1BB7E831-3F11-E7EA-AFB2-1D3A5D3A2B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B30CB9-A286-F311-8B79-04BD6184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1" y="295456"/>
            <a:ext cx="3299254" cy="793115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8DF3A0-81BE-C1AF-255E-DCABF3403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7443" y="1384300"/>
            <a:ext cx="3063152" cy="4886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CareerOneStop Overview</a:t>
            </a:r>
          </a:p>
          <a:p>
            <a:r>
              <a:rPr lang="en-US" dirty="0"/>
              <a:t>Key features</a:t>
            </a:r>
          </a:p>
          <a:p>
            <a:r>
              <a:rPr lang="en-US" dirty="0"/>
              <a:t>Live site demo </a:t>
            </a:r>
          </a:p>
          <a:p>
            <a:r>
              <a:rPr lang="en-US" dirty="0"/>
              <a:t>Questions</a:t>
            </a:r>
          </a:p>
        </p:txBody>
      </p:sp>
      <p:pic>
        <p:nvPicPr>
          <p:cNvPr id="3" name="Picture 2" descr="An illustration depicting schedule planning with a group of people pulling a clock in front of a calendar&#10;&#10;Description automatically generated">
            <a:extLst>
              <a:ext uri="{FF2B5EF4-FFF2-40B4-BE49-F238E27FC236}">
                <a16:creationId xmlns:a16="http://schemas.microsoft.com/office/drawing/2014/main" id="{DADA0CFA-B527-8D5F-A6D9-675922293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r="3877" b="4242"/>
          <a:stretch/>
        </p:blipFill>
        <p:spPr>
          <a:xfrm>
            <a:off x="3944203" y="587375"/>
            <a:ext cx="7910913" cy="552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CD6C39-BE0B-CC26-B933-648E39673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86DD59-2904-636C-24C7-6C1FEA9BF3D0}"/>
              </a:ext>
            </a:extLst>
          </p:cNvPr>
          <p:cNvSpPr txBox="1"/>
          <p:nvPr userDrawn="1"/>
        </p:nvSpPr>
        <p:spPr>
          <a:xfrm>
            <a:off x="1732805" y="4139294"/>
            <a:ext cx="221093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dirty="0">
                <a:solidFill>
                  <a:srgbClr val="194680"/>
                </a:solidFill>
              </a:rPr>
              <a:t>Trustworthy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661F2-3EE0-FB61-537B-E7526E03EB25}"/>
              </a:ext>
            </a:extLst>
          </p:cNvPr>
          <p:cNvSpPr txBox="1"/>
          <p:nvPr userDrawn="1"/>
        </p:nvSpPr>
        <p:spPr>
          <a:xfrm>
            <a:off x="4957837" y="3923851"/>
            <a:ext cx="221093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194680"/>
                </a:solidFill>
              </a:rPr>
              <a:t>National</a:t>
            </a:r>
          </a:p>
          <a:p>
            <a:pPr algn="ctr"/>
            <a:r>
              <a:rPr lang="en-US" sz="2800" b="1" dirty="0">
                <a:solidFill>
                  <a:srgbClr val="194680"/>
                </a:solidFill>
              </a:rPr>
              <a:t>Scope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D5B34A-656E-79EE-7727-61DCA214FE9C}"/>
              </a:ext>
            </a:extLst>
          </p:cNvPr>
          <p:cNvSpPr txBox="1"/>
          <p:nvPr userDrawn="1"/>
        </p:nvSpPr>
        <p:spPr>
          <a:xfrm>
            <a:off x="8279257" y="4139294"/>
            <a:ext cx="221093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194680"/>
                </a:solidFill>
              </a:rPr>
              <a:t>No Cost</a:t>
            </a:r>
          </a:p>
        </p:txBody>
      </p:sp>
      <p:pic>
        <p:nvPicPr>
          <p:cNvPr id="9" name="Picture 8" descr="Graphic featuring three circles with icons depicting the sites key features">
            <a:extLst>
              <a:ext uri="{FF2B5EF4-FFF2-40B4-BE49-F238E27FC236}">
                <a16:creationId xmlns:a16="http://schemas.microsoft.com/office/drawing/2014/main" id="{02747E06-1D53-0358-2550-5551377D16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4" t="26666" r="1904" b="-9676"/>
          <a:stretch/>
        </p:blipFill>
        <p:spPr>
          <a:xfrm>
            <a:off x="-703097" y="949285"/>
            <a:ext cx="13179749" cy="6159369"/>
          </a:xfrm>
          <a:prstGeom prst="rect">
            <a:avLst/>
          </a:pr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1B293A28-E141-E41B-498B-B84FB0C1F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873" y="545910"/>
            <a:ext cx="11574269" cy="713338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CareerOneStop Key Features</a:t>
            </a:r>
          </a:p>
        </p:txBody>
      </p:sp>
    </p:spTree>
    <p:extLst>
      <p:ext uri="{BB962C8B-B14F-4D97-AF65-F5344CB8AC3E}">
        <p14:creationId xmlns:p14="http://schemas.microsoft.com/office/powerpoint/2010/main" val="3853163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CD6C39-BE0B-CC26-B933-648E39673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D8AF1934-9493-55AC-F0A1-45FBDD2DEAA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401052" y="1283368"/>
            <a:ext cx="11389895" cy="5013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9678CB9E-6F41-7AB5-6185-8D61BBB9A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873" y="545910"/>
            <a:ext cx="11574269" cy="713338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038941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B7E831-3F11-E7EA-AFB2-1D3A5D3A2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DA0CFA-B527-8D5F-A6D9-675922293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 t="14048" r="8484" b="-166"/>
          <a:stretch/>
        </p:blipFill>
        <p:spPr>
          <a:xfrm>
            <a:off x="4029558" y="598427"/>
            <a:ext cx="7708592" cy="55246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B30CB9-A286-F311-8B79-04BD61848F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41" y="1349341"/>
            <a:ext cx="3299254" cy="365661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ctr">
              <a:lnSpc>
                <a:spcPct val="100000"/>
              </a:lnSpc>
              <a:spcAft>
                <a:spcPts val="600"/>
              </a:spcAft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LIVE</a:t>
            </a:r>
            <a:br>
              <a:rPr lang="en-US" dirty="0"/>
            </a:br>
            <a:r>
              <a:rPr lang="en-US" dirty="0"/>
              <a:t>SITE</a:t>
            </a:r>
            <a:br>
              <a:rPr lang="en-US" dirty="0"/>
            </a:br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933847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nsparent illustration of blocks being connected">
            <a:extLst>
              <a:ext uri="{FF2B5EF4-FFF2-40B4-BE49-F238E27FC236}">
                <a16:creationId xmlns:a16="http://schemas.microsoft.com/office/drawing/2014/main" id="{DADA0CFA-B527-8D5F-A6D9-6759222932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3" b="9643"/>
          <a:stretch/>
        </p:blipFill>
        <p:spPr>
          <a:xfrm>
            <a:off x="0" y="956342"/>
            <a:ext cx="12189291" cy="5524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B7E831-3F11-E7EA-AFB2-1D3A5D3A2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pic>
        <p:nvPicPr>
          <p:cNvPr id="4" name="Picture 3" descr="CareerOneStop's logo icon featuring a white flag with a star">
            <a:extLst>
              <a:ext uri="{FF2B5EF4-FFF2-40B4-BE49-F238E27FC236}">
                <a16:creationId xmlns:a16="http://schemas.microsoft.com/office/drawing/2014/main" id="{8937BBE0-6FA9-19E4-631E-3A41FB40AA6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14" y="562773"/>
            <a:ext cx="1335108" cy="133510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B30CB9-A286-F311-8B79-04BD61848F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41" y="2123128"/>
            <a:ext cx="3299254" cy="322364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 </a:t>
            </a:r>
            <a:br>
              <a:rPr lang="en-US" dirty="0"/>
            </a:br>
            <a:r>
              <a:rPr lang="en-US" dirty="0"/>
              <a:t>FOR YOUR TIME!</a:t>
            </a:r>
          </a:p>
        </p:txBody>
      </p:sp>
      <p:sp>
        <p:nvSpPr>
          <p:cNvPr id="18" name="TextBox 17" descr="Connect with us via social media or email">
            <a:extLst>
              <a:ext uri="{FF2B5EF4-FFF2-40B4-BE49-F238E27FC236}">
                <a16:creationId xmlns:a16="http://schemas.microsoft.com/office/drawing/2014/main" id="{E27546EB-74ED-C285-BF27-86FD5477D23B}"/>
              </a:ext>
            </a:extLst>
          </p:cNvPr>
          <p:cNvSpPr txBox="1"/>
          <p:nvPr userDrawn="1"/>
        </p:nvSpPr>
        <p:spPr>
          <a:xfrm>
            <a:off x="3830596" y="1683761"/>
            <a:ext cx="8088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94680"/>
                </a:solidFill>
              </a:rPr>
              <a:t>Connect</a:t>
            </a:r>
            <a:r>
              <a:rPr lang="en-US" sz="5400" dirty="0">
                <a:solidFill>
                  <a:srgbClr val="194680"/>
                </a:solidFill>
              </a:rPr>
              <a:t> with us</a:t>
            </a:r>
          </a:p>
        </p:txBody>
      </p:sp>
      <p:grpSp>
        <p:nvGrpSpPr>
          <p:cNvPr id="43" name="Group 42" descr="email icon with CareerOneStops email address">
            <a:extLst>
              <a:ext uri="{FF2B5EF4-FFF2-40B4-BE49-F238E27FC236}">
                <a16:creationId xmlns:a16="http://schemas.microsoft.com/office/drawing/2014/main" id="{5D89931F-A266-5FC7-9F9C-D7D929284D36}"/>
              </a:ext>
            </a:extLst>
          </p:cNvPr>
          <p:cNvGrpSpPr/>
          <p:nvPr userDrawn="1"/>
        </p:nvGrpSpPr>
        <p:grpSpPr>
          <a:xfrm>
            <a:off x="5333056" y="2958264"/>
            <a:ext cx="5083769" cy="1041612"/>
            <a:chOff x="5670793" y="1655800"/>
            <a:chExt cx="5691164" cy="1166061"/>
          </a:xfrm>
        </p:grpSpPr>
        <p:sp>
          <p:nvSpPr>
            <p:cNvPr id="28" name="TextBox 27" descr="email address for inquiries to CareerOneStop">
              <a:extLst>
                <a:ext uri="{FF2B5EF4-FFF2-40B4-BE49-F238E27FC236}">
                  <a16:creationId xmlns:a16="http://schemas.microsoft.com/office/drawing/2014/main" id="{A34CDBA1-14BB-EFD1-8023-E5FDDB7EBF79}"/>
                </a:ext>
              </a:extLst>
            </p:cNvPr>
            <p:cNvSpPr txBox="1"/>
            <p:nvPr userDrawn="1"/>
          </p:nvSpPr>
          <p:spPr>
            <a:xfrm>
              <a:off x="6956643" y="1900827"/>
              <a:ext cx="4405314" cy="585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194680"/>
                  </a:solidFill>
                </a:rPr>
                <a:t>Info@CareerOneStop.org</a:t>
              </a:r>
            </a:p>
          </p:txBody>
        </p:sp>
        <p:pic>
          <p:nvPicPr>
            <p:cNvPr id="41" name="Picture 40" descr="Email icon">
              <a:extLst>
                <a:ext uri="{FF2B5EF4-FFF2-40B4-BE49-F238E27FC236}">
                  <a16:creationId xmlns:a16="http://schemas.microsoft.com/office/drawing/2014/main" id="{4D209D0F-F39A-9814-9A9A-2D8D6F4854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793" y="1655800"/>
              <a:ext cx="1211447" cy="1166061"/>
            </a:xfrm>
            <a:prstGeom prst="rect">
              <a:avLst/>
            </a:prstGeom>
          </p:spPr>
        </p:pic>
      </p:grpSp>
      <p:grpSp>
        <p:nvGrpSpPr>
          <p:cNvPr id="42" name="Group 41" descr="CareerOneStop social media platforms">
            <a:extLst>
              <a:ext uri="{FF2B5EF4-FFF2-40B4-BE49-F238E27FC236}">
                <a16:creationId xmlns:a16="http://schemas.microsoft.com/office/drawing/2014/main" id="{369BB8F6-A53C-A79F-D6D9-B38FDD3D50FD}"/>
              </a:ext>
            </a:extLst>
          </p:cNvPr>
          <p:cNvGrpSpPr/>
          <p:nvPr userDrawn="1"/>
        </p:nvGrpSpPr>
        <p:grpSpPr>
          <a:xfrm>
            <a:off x="4477673" y="4342340"/>
            <a:ext cx="6874919" cy="1178895"/>
            <a:chOff x="4106914" y="3715872"/>
            <a:chExt cx="7696315" cy="131974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836F225-0EF1-FE08-C29A-01FE702471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6914" y="3715872"/>
              <a:ext cx="1319746" cy="131974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2B41965-2CC0-BCCC-CC7C-84BC151FBB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2738" y="3778203"/>
              <a:ext cx="1207955" cy="116606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7B7CCEE-C546-3BD6-A15B-6AE566C342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6772" y="3778203"/>
              <a:ext cx="1207955" cy="116606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CD21707-586D-525E-07C6-33D119F1B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0805" y="3778203"/>
              <a:ext cx="1211446" cy="11660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3C5A4FD-ABCE-3D30-2015-86ED3C7CF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58329" y="3724513"/>
              <a:ext cx="1310192" cy="130863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39B5ACD-582C-4EAF-23D9-2BB449045C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94598" y="3724513"/>
              <a:ext cx="1308631" cy="1308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110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015EE-E650-2A31-4F8E-F97D6FE7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6855A-5B34-D72D-0820-E65A4FC07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8F202-2B8C-1912-C3E6-D63508DA6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8368-D0AC-4EE6-B77C-A96D47F5169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3D36A-D26C-BA7B-00F6-198738E8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39EDD-7B3C-FC73-2E6F-E3A927139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3B80-95D7-4C4B-A3E5-1B9219E87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0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7486D-A5F0-6D38-5751-7495B93C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6C879-F0E9-8985-D5C1-514A1D658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C4577-7EEC-1CB2-94B5-21D2DD60A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8368-D0AC-4EE6-B77C-A96D47F5169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7597-40FD-B67F-42B2-A3D91DAC0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BA188-8F4F-024D-1668-962114ED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3B80-95D7-4C4B-A3E5-1B9219E87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4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5173-9A45-46D5-C6BC-2FE5C25B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0403F-4475-2AB2-290D-8BCD63482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A89E0-B79A-6661-D8EB-B7D68B87C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4F550-92F9-7C7D-B992-61BDBAAD2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8368-D0AC-4EE6-B77C-A96D47F5169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FB949-5D6B-CDA6-9657-504CEB94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708D8-FFE5-118F-6112-30F02BA5A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3B80-95D7-4C4B-A3E5-1B9219E87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4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03C1F-967F-3723-3B98-58045B8B3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10702-87C7-984E-352C-73735B7C7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5CE38-8560-D31D-D2B1-25D2703F2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21BB2F-3182-E08B-7898-AADB274AB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16769-5A54-A6E0-FDC0-18CE5C660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FBCB2A-5EB0-ECDE-ABA6-19CCC3BAC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8368-D0AC-4EE6-B77C-A96D47F5169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2237AD-A982-2399-4172-B982AABCD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230441-F195-62EA-F6F0-4BCB42784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3B80-95D7-4C4B-A3E5-1B9219E87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9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F74BD-6DC4-1BC9-A3A8-2112DD4C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079F7-382F-15B9-34B8-FB12E45B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8368-D0AC-4EE6-B77C-A96D47F5169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69963-83E1-1B22-3777-FF3D326F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6A5D1A-2625-DDF5-4BAD-A58FF1B4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3B80-95D7-4C4B-A3E5-1B9219E87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10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68FAC4-67C3-AE57-DA5B-68DBDDC12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8368-D0AC-4EE6-B77C-A96D47F5169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1AB72E-E717-D322-FCCC-1E8BBD63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60C62-B3C7-59F8-D0C7-ACE9B446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3B80-95D7-4C4B-A3E5-1B9219E87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6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38892-798F-895A-15A7-B2D0C42A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BABFF-C03C-D925-A2CA-73ADBB956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A06F54-5833-F11B-E693-A822B4443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DB306-22BF-305A-F182-D6CFD567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8368-D0AC-4EE6-B77C-A96D47F5169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3B2A2-FF38-ECA3-5D2F-F0362537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8E740-9908-D102-B146-F55826E05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3B80-95D7-4C4B-A3E5-1B9219E87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10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35AFF-9A30-145C-EB93-21794224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E48D00-F90C-4375-A75B-15351CF96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D1566-08D0-3954-F1F8-9A4A5524C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35DB-695E-8154-3121-2FA34BDDF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78368-D0AC-4EE6-B77C-A96D47F5169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6C2A8-EE16-90D1-EDE5-004F67889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449BE-19EE-F5E9-A395-E34606BE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3B80-95D7-4C4B-A3E5-1B9219E87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9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B795C9-F7D9-0D4F-2FDD-E8BBC323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3BD15-8C02-67FE-C908-CF9ADFC7F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8C19E-AB31-CA60-8388-256398164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378368-D0AC-4EE6-B77C-A96D47F5169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E841D-558F-3B8D-BFF0-F488B7F5E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5E7F3-1240-55F7-03C0-0D7B031C8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EB3B80-95D7-4C4B-A3E5-1B9219E87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6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Graphics include the CareerOneStop logo and an illustration of a laptop computer displaying the CareerOneStop website, a coffee cup, a notebook and pen sitting on a table">
            <a:extLst>
              <a:ext uri="{FF2B5EF4-FFF2-40B4-BE49-F238E27FC236}">
                <a16:creationId xmlns:a16="http://schemas.microsoft.com/office/drawing/2014/main" id="{172BE5C4-C7DC-906C-D346-C698D74BDD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51379" y="2705725"/>
            <a:ext cx="4203511" cy="21236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CareerOneStop for ReEntry Job Seekers</a:t>
            </a:r>
          </a:p>
        </p:txBody>
      </p:sp>
      <p:pic>
        <p:nvPicPr>
          <p:cNvPr id="3" name="Picture 2" descr="WorkforceGPS logo">
            <a:extLst>
              <a:ext uri="{FF2B5EF4-FFF2-40B4-BE49-F238E27FC236}">
                <a16:creationId xmlns:a16="http://schemas.microsoft.com/office/drawing/2014/main" id="{A8132656-5FE4-30FD-7084-84B421301C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94" y="6041714"/>
            <a:ext cx="1694080" cy="5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88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C02199-B809-7EBB-7B2C-91BE98E22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Careers</a:t>
            </a:r>
          </a:p>
        </p:txBody>
      </p:sp>
      <p:pic>
        <p:nvPicPr>
          <p:cNvPr id="6" name="Picture Placeholder 5" descr="Screenshot of the Identifying Careers content page on the CareerOneStop for Reentry Jobseekers website.">
            <a:extLst>
              <a:ext uri="{FF2B5EF4-FFF2-40B4-BE49-F238E27FC236}">
                <a16:creationId xmlns:a16="http://schemas.microsoft.com/office/drawing/2014/main" id="{8EE2DF84-E9F3-9B8F-D2F6-4D12392862B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683" t="20188" b="22423"/>
          <a:stretch/>
        </p:blipFill>
        <p:spPr>
          <a:xfrm>
            <a:off x="591612" y="1382096"/>
            <a:ext cx="11008775" cy="4743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71DAD4-6A3B-1115-25D2-28D0F6972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9725" y="6312090"/>
            <a:ext cx="872836" cy="235112"/>
            <a:chOff x="211975" y="6377663"/>
            <a:chExt cx="872836" cy="23511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F6160C-F8E7-9868-A29E-9171D3BF5693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875CFAD-7AB2-8C82-4F54-05C681BFD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5965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9EA06-4953-46E5-4004-63C105223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FF4B43-3C87-56DD-4B1C-A6E9D8ACAC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Skills Checklist</a:t>
            </a:r>
          </a:p>
        </p:txBody>
      </p:sp>
      <p:pic>
        <p:nvPicPr>
          <p:cNvPr id="5" name="Picture Placeholder 4" descr="Screenshot of the Skills Checklist content page on the CareerOneStop for Reentry Jobseekers website.">
            <a:extLst>
              <a:ext uri="{FF2B5EF4-FFF2-40B4-BE49-F238E27FC236}">
                <a16:creationId xmlns:a16="http://schemas.microsoft.com/office/drawing/2014/main" id="{F3368E7A-81EA-C711-CA7E-4E6375A052F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" b="2464"/>
          <a:stretch/>
        </p:blipFill>
        <p:spPr>
          <a:xfrm>
            <a:off x="576041" y="1351746"/>
            <a:ext cx="11039917" cy="4914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F10A959-EBE5-EC26-1A1C-12580647D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9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FD5B449-4E1D-AC59-72AE-8209A9215761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BF3EE49-711D-1BE3-8FC9-0E8A766B9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9248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Common First Jobs After Incarceration</a:t>
            </a:r>
          </a:p>
        </p:txBody>
      </p:sp>
      <p:pic>
        <p:nvPicPr>
          <p:cNvPr id="12" name="Picture 11" descr="Screenshot of the Common First Jobs After Incarceration content page on the CareerOneStop for Reentry Jobseekers website.">
            <a:extLst>
              <a:ext uri="{FF2B5EF4-FFF2-40B4-BE49-F238E27FC236}">
                <a16:creationId xmlns:a16="http://schemas.microsoft.com/office/drawing/2014/main" id="{3C141985-DEE0-363B-C445-FBFB3A4814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648" b="10441"/>
          <a:stretch/>
        </p:blipFill>
        <p:spPr>
          <a:xfrm>
            <a:off x="395787" y="1265507"/>
            <a:ext cx="11400426" cy="4967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8E7C56-2309-BFD7-D405-B145CB36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9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B1065-70AE-0038-6899-522BFAB007F1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E268C2B-5C51-1D0C-4135-A7FC5CFC2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54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Employment Restrictions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8E7C56-2309-BFD7-D405-B145CB36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9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B1065-70AE-0038-6899-522BFAB007F1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E268C2B-5C51-1D0C-4135-A7FC5CFC2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  <p:pic>
        <p:nvPicPr>
          <p:cNvPr id="8" name="Picture 7" descr="Screenshot of the Employment Restrictions content page on the CareerOneStop for Reentry Jobseekers website.">
            <a:extLst>
              <a:ext uri="{FF2B5EF4-FFF2-40B4-BE49-F238E27FC236}">
                <a16:creationId xmlns:a16="http://schemas.microsoft.com/office/drawing/2014/main" id="{C6B48AEA-78F9-5DDC-CE66-9A44C30323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32" b="16601"/>
          <a:stretch/>
        </p:blipFill>
        <p:spPr>
          <a:xfrm>
            <a:off x="333512" y="1253794"/>
            <a:ext cx="11462701" cy="496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124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Self-Employment</a:t>
            </a:r>
          </a:p>
        </p:txBody>
      </p:sp>
      <p:pic>
        <p:nvPicPr>
          <p:cNvPr id="7" name="Picture 6" descr="Screenshot of the Self-Employment content page on the CareerOneStop for Reentry Jobseekers website.">
            <a:extLst>
              <a:ext uri="{FF2B5EF4-FFF2-40B4-BE49-F238E27FC236}">
                <a16:creationId xmlns:a16="http://schemas.microsoft.com/office/drawing/2014/main" id="{B343250C-7BEF-0199-2AB9-D615055BC2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5" b="18025"/>
          <a:stretch/>
        </p:blipFill>
        <p:spPr>
          <a:xfrm>
            <a:off x="357688" y="1253795"/>
            <a:ext cx="11438526" cy="4981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8E7C56-2309-BFD7-D405-B145CB36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9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B1065-70AE-0038-6899-522BFAB007F1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E268C2B-5C51-1D0C-4135-A7FC5CFC2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2813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B8C36-DD70-762B-26F0-3EA8675C3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1C8CEF-009A-3A10-9D16-CCAC91F954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Interest Assessment</a:t>
            </a:r>
          </a:p>
        </p:txBody>
      </p:sp>
      <p:pic>
        <p:nvPicPr>
          <p:cNvPr id="5" name="Picture Placeholder 4" descr="CareerOneStop screenshot of the Interest Assessment">
            <a:extLst>
              <a:ext uri="{FF2B5EF4-FFF2-40B4-BE49-F238E27FC236}">
                <a16:creationId xmlns:a16="http://schemas.microsoft.com/office/drawing/2014/main" id="{7BF027E1-DEA3-7EB0-4E2D-5401B6EA5A4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2" b="20002"/>
          <a:stretch/>
        </p:blipFill>
        <p:spPr>
          <a:xfrm>
            <a:off x="401638" y="1270000"/>
            <a:ext cx="11388725" cy="501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2D5B962-DA12-9CD7-9744-A1655249C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9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7042C1-3D82-433F-4EB3-C006FE5013E1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C4616D9-3ABC-4263-2DA5-542B137FA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3368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30806-5049-34B4-D73D-A8CDEBBE0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2F3E7F-4B23-BDC1-E536-29B7D0ADFF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Interest Assessment Results</a:t>
            </a:r>
          </a:p>
        </p:txBody>
      </p:sp>
      <p:pic>
        <p:nvPicPr>
          <p:cNvPr id="5" name="Picture Placeholder 4" descr="CareerOneStop screenshot of the Interest Assessment results page">
            <a:extLst>
              <a:ext uri="{FF2B5EF4-FFF2-40B4-BE49-F238E27FC236}">
                <a16:creationId xmlns:a16="http://schemas.microsoft.com/office/drawing/2014/main" id="{4B9D5670-12C0-27EB-8E07-BDD4B6532CA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b="19928"/>
          <a:stretch/>
        </p:blipFill>
        <p:spPr>
          <a:xfrm>
            <a:off x="401638" y="1270000"/>
            <a:ext cx="11388725" cy="501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E96D67C-AD40-A103-0B44-97311B102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7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DA53239-B51D-F34B-BC08-C6439223BD77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7408C4E-C969-A9E5-4D64-93E21BC7D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7724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Occupation Profile</a:t>
            </a:r>
          </a:p>
        </p:txBody>
      </p:sp>
      <p:pic>
        <p:nvPicPr>
          <p:cNvPr id="16" name="Picture 15" descr="Screenshot of a sample Occupation Profile for Stockers and Order Fillers on the CareerOneStop website.">
            <a:extLst>
              <a:ext uri="{FF2B5EF4-FFF2-40B4-BE49-F238E27FC236}">
                <a16:creationId xmlns:a16="http://schemas.microsoft.com/office/drawing/2014/main" id="{56D66377-71B3-1558-1E3D-ADD4253278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75" b="2245"/>
          <a:stretch/>
        </p:blipFill>
        <p:spPr>
          <a:xfrm>
            <a:off x="312657" y="1256497"/>
            <a:ext cx="11430000" cy="4960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EBDDBD-F370-1435-69F1-951D5E5A9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9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8B9D81D-2892-8614-6A21-CF227B83A40D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5895F37-76B2-4094-0A0B-1A5792BE1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7482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Career Videos</a:t>
            </a:r>
          </a:p>
        </p:txBody>
      </p:sp>
      <p:pic>
        <p:nvPicPr>
          <p:cNvPr id="5" name="Picture Placeholder 4" descr="CareerOneStop screenshot of the Career Videos page">
            <a:extLst>
              <a:ext uri="{FF2B5EF4-FFF2-40B4-BE49-F238E27FC236}">
                <a16:creationId xmlns:a16="http://schemas.microsoft.com/office/drawing/2014/main" id="{313BC329-0C47-BF52-4E57-BFE8797FF32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3" b="26579"/>
          <a:stretch/>
        </p:blipFill>
        <p:spPr>
          <a:xfrm>
            <a:off x="401638" y="1270000"/>
            <a:ext cx="11388725" cy="501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8E7C56-2309-BFD7-D405-B145CB36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9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B1065-70AE-0038-6899-522BFAB007F1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E268C2B-5C51-1D0C-4135-A7FC5CFC2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3861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4B61DB-11A5-043F-0F63-ACD24B36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Training</a:t>
            </a:r>
          </a:p>
        </p:txBody>
      </p:sp>
      <p:pic>
        <p:nvPicPr>
          <p:cNvPr id="13" name="Picture Placeholder 12" descr="Screenshot of the Get Training content page on the CareerOneStop for Reentry Jobseekers website.">
            <a:extLst>
              <a:ext uri="{FF2B5EF4-FFF2-40B4-BE49-F238E27FC236}">
                <a16:creationId xmlns:a16="http://schemas.microsoft.com/office/drawing/2014/main" id="{1492A51C-F60B-95F2-77DC-4C95A38BFAE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5375" b="15375"/>
          <a:stretch/>
        </p:blipFill>
        <p:spPr>
          <a:xfrm>
            <a:off x="537766" y="1290287"/>
            <a:ext cx="11116468" cy="489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188CB93-A727-E2C4-92F8-48C52289D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53873" y="6312090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9B7B3BC-A81E-3A22-79E1-467E0BA13F46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AF08DDC-1438-9816-D477-06D8F972C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1781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CF970-6BD6-572D-38BB-C199BF02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EAB37-A822-95D6-1041-177FD94D1D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Brief CareerOneStop Overview</a:t>
            </a:r>
          </a:p>
          <a:p>
            <a:r>
              <a:rPr lang="en-US" dirty="0"/>
              <a:t>CareerOneStop Tools &amp; Content for Individuals Reentering the Workforce</a:t>
            </a:r>
          </a:p>
          <a:p>
            <a:r>
              <a:rPr lang="en-US" dirty="0"/>
              <a:t>Q&amp;A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88E0A-1FEC-DBE3-6643-1BF21E84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06"/>
          <a:stretch/>
        </p:blipFill>
        <p:spPr>
          <a:xfrm>
            <a:off x="1337102" y="5892085"/>
            <a:ext cx="1694080" cy="45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24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F70265-B0BA-379F-FCCE-F8269A0D8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Skills and Digital Literacy Resources</a:t>
            </a:r>
          </a:p>
        </p:txBody>
      </p:sp>
      <p:pic>
        <p:nvPicPr>
          <p:cNvPr id="9" name="Picture Placeholder 8" descr="Screenshot of the Basic Skills and Digital Literacy Resources content page on the CareerOneStop for Reentry Jobseekers website.">
            <a:extLst>
              <a:ext uri="{FF2B5EF4-FFF2-40B4-BE49-F238E27FC236}">
                <a16:creationId xmlns:a16="http://schemas.microsoft.com/office/drawing/2014/main" id="{AA80F3B1-B5F7-B864-909B-762E3F7BCD3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3673" r="1215" b="13673"/>
          <a:stretch/>
        </p:blipFill>
        <p:spPr>
          <a:xfrm>
            <a:off x="577228" y="1357200"/>
            <a:ext cx="11127558" cy="484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66A1788-FFFD-2B18-F3A6-88578ED3A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53873" y="6312090"/>
            <a:ext cx="872836" cy="235112"/>
            <a:chOff x="211975" y="6377663"/>
            <a:chExt cx="872836" cy="23511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2D4BA1-B7F7-6221-23F8-13A66062293A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5027AEA-A0A2-6CF0-A34F-9201B63F4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229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</a:t>
            </a:r>
          </a:p>
        </p:txBody>
      </p:sp>
      <p:pic>
        <p:nvPicPr>
          <p:cNvPr id="5" name="Picture Placeholder 4" descr="CareerOneStop screenshot of the Local Training Finder tool">
            <a:extLst>
              <a:ext uri="{FF2B5EF4-FFF2-40B4-BE49-F238E27FC236}">
                <a16:creationId xmlns:a16="http://schemas.microsoft.com/office/drawing/2014/main" id="{313BC329-0C47-BF52-4E57-BFE8797FF32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7" b="17839"/>
          <a:stretch/>
        </p:blipFill>
        <p:spPr>
          <a:xfrm>
            <a:off x="401638" y="1270000"/>
            <a:ext cx="11388725" cy="501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8845BF5-8A64-35DE-6B7C-10FA04EFB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8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0A1D4D-521A-65BE-BD07-99DAEE54F125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CB92A7F-896F-AADC-6F69-6221E53D1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2662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Training Finder Results</a:t>
            </a:r>
          </a:p>
        </p:txBody>
      </p:sp>
      <p:pic>
        <p:nvPicPr>
          <p:cNvPr id="10" name="Picture Placeholder 9" descr="CareerOneStop screenshot of a results page for the Local Training Finder tool">
            <a:extLst>
              <a:ext uri="{FF2B5EF4-FFF2-40B4-BE49-F238E27FC236}">
                <a16:creationId xmlns:a16="http://schemas.microsoft.com/office/drawing/2014/main" id="{B4954712-42F6-B403-060A-E75B5E06D7F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3755" b="13755"/>
          <a:stretch/>
        </p:blipFill>
        <p:spPr>
          <a:xfrm>
            <a:off x="598765" y="1351746"/>
            <a:ext cx="10994470" cy="483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582DC4-4814-0A5A-B75B-1FEBA3C36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36102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D262609-9910-8C11-ADEF-9C63F9501064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0FA84B8-A87F-672C-4171-9B1732A7E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567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Financial Aid</a:t>
            </a:r>
          </a:p>
        </p:txBody>
      </p:sp>
      <p:pic>
        <p:nvPicPr>
          <p:cNvPr id="8" name="Picture 7" descr="Screenshot of the Financial Aid content page on the CareerOneStop for Reentry Jobseekers website.">
            <a:extLst>
              <a:ext uri="{FF2B5EF4-FFF2-40B4-BE49-F238E27FC236}">
                <a16:creationId xmlns:a16="http://schemas.microsoft.com/office/drawing/2014/main" id="{F98C7E26-3406-02EF-1C63-76567040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70"/>
          <a:stretch/>
        </p:blipFill>
        <p:spPr>
          <a:xfrm>
            <a:off x="1897020" y="1253794"/>
            <a:ext cx="8026910" cy="5028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D2710FE-8E3F-556E-98C7-1763C815E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8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3A0826-B225-2405-E3E3-083FC7C729A1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CBD6DA1-51AD-09A8-A570-0BB9AD76A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573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Certification Finder</a:t>
            </a:r>
          </a:p>
        </p:txBody>
      </p:sp>
      <p:pic>
        <p:nvPicPr>
          <p:cNvPr id="8" name="Picture 7" descr="Screenshot of the Certification Finder tool on the CareerOneStop website.">
            <a:extLst>
              <a:ext uri="{FF2B5EF4-FFF2-40B4-BE49-F238E27FC236}">
                <a16:creationId xmlns:a16="http://schemas.microsoft.com/office/drawing/2014/main" id="{4CD83F73-28FB-C221-B80C-62EC6E3FA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012" y="1274833"/>
            <a:ext cx="6537975" cy="5044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D2710FE-8E3F-556E-98C7-1763C815E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8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3A0826-B225-2405-E3E3-083FC7C729A1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CBD6DA1-51AD-09A8-A570-0BB9AD76A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888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Certification Finder Detail Page</a:t>
            </a:r>
          </a:p>
        </p:txBody>
      </p:sp>
      <p:pic>
        <p:nvPicPr>
          <p:cNvPr id="8" name="Picture 7" descr="CareerOneStop screenshot of a detail page of the Certification Finder tool.">
            <a:extLst>
              <a:ext uri="{FF2B5EF4-FFF2-40B4-BE49-F238E27FC236}">
                <a16:creationId xmlns:a16="http://schemas.microsoft.com/office/drawing/2014/main" id="{56D13E32-31B6-8016-6F28-F07B0FDD5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35" y="1324756"/>
            <a:ext cx="8866930" cy="4944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D2710FE-8E3F-556E-98C7-1763C815E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8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3A0826-B225-2405-E3E3-083FC7C729A1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CBD6DA1-51AD-09A8-A570-0BB9AD76A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4541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License Finder</a:t>
            </a:r>
          </a:p>
        </p:txBody>
      </p:sp>
      <p:pic>
        <p:nvPicPr>
          <p:cNvPr id="5" name="Picture Placeholder 4" descr="CareerOneStop screenshot of the License Finder tool">
            <a:extLst>
              <a:ext uri="{FF2B5EF4-FFF2-40B4-BE49-F238E27FC236}">
                <a16:creationId xmlns:a16="http://schemas.microsoft.com/office/drawing/2014/main" id="{313BC329-0C47-BF52-4E57-BFE8797FF32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 t="7201" r="51" b="32938"/>
          <a:stretch/>
        </p:blipFill>
        <p:spPr>
          <a:xfrm>
            <a:off x="401638" y="1270000"/>
            <a:ext cx="11388725" cy="501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09FE4D-2A52-76D4-5339-DF0A9A67A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9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358E10F-E623-C4B8-A0F1-B375786CDA87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00075EC-F1C9-FD35-CBE8-FDB633E2A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110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License Finder Detail Page</a:t>
            </a:r>
          </a:p>
        </p:txBody>
      </p:sp>
      <p:pic>
        <p:nvPicPr>
          <p:cNvPr id="5" name="Picture Placeholder 4" descr="CareerOneStop screenshot of the License Finder details page&#10;">
            <a:extLst>
              <a:ext uri="{FF2B5EF4-FFF2-40B4-BE49-F238E27FC236}">
                <a16:creationId xmlns:a16="http://schemas.microsoft.com/office/drawing/2014/main" id="{313BC329-0C47-BF52-4E57-BFE8797FF32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t="15147" r="-1210" b="25059"/>
          <a:stretch/>
        </p:blipFill>
        <p:spPr>
          <a:xfrm>
            <a:off x="395787" y="1298767"/>
            <a:ext cx="11388725" cy="501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C5678D-3D71-4BE9-60F8-DC0B6E9EF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8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8D6274-9D0B-2082-33C9-2FCA5FF76FE8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1FEDC25-C7F7-42D6-1746-9DBD99D25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151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5239" y="564756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Apprenticeships </a:t>
            </a:r>
          </a:p>
        </p:txBody>
      </p:sp>
      <p:pic>
        <p:nvPicPr>
          <p:cNvPr id="7" name="Picture 6" descr="Screenshot of the Apprenticeship content page on the CareerOneStop for Reentry Jobseekers website.">
            <a:extLst>
              <a:ext uri="{FF2B5EF4-FFF2-40B4-BE49-F238E27FC236}">
                <a16:creationId xmlns:a16="http://schemas.microsoft.com/office/drawing/2014/main" id="{E165E146-5575-4F8B-7698-937EB0D8E6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4" r="1645"/>
          <a:stretch/>
        </p:blipFill>
        <p:spPr>
          <a:xfrm>
            <a:off x="711202" y="1360827"/>
            <a:ext cx="10920872" cy="489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7072446-32AC-5236-CFB4-11E5CD52B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8571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D1D566-CC48-C380-8CAF-12A68131EE4F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6F75F66-2525-01C0-BF4A-7341B15A9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5064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Find a Job</a:t>
            </a:r>
          </a:p>
        </p:txBody>
      </p:sp>
      <p:pic>
        <p:nvPicPr>
          <p:cNvPr id="5" name="Picture Placeholder 4" descr="Screenshot of the Find a Job content page on the CareerOneStop for Reentry Jobseekers website.">
            <a:extLst>
              <a:ext uri="{FF2B5EF4-FFF2-40B4-BE49-F238E27FC236}">
                <a16:creationId xmlns:a16="http://schemas.microsoft.com/office/drawing/2014/main" id="{313BC329-0C47-BF52-4E57-BFE8797FF32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t="1738" r="3047" b="1738"/>
          <a:stretch/>
        </p:blipFill>
        <p:spPr>
          <a:xfrm>
            <a:off x="629770" y="1253794"/>
            <a:ext cx="10932459" cy="501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E82AF3-F709-17C3-1876-2B360ADCE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36103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D44970C-A984-66F1-FFDD-DAF222FF2EFA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59ABEA-5D03-99CB-C09C-1CA8E2237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272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 descr="Graphic on screen featuring 3 circles with icons depicting trustworthiness, national scope, and no cost to users">
            <a:extLst>
              <a:ext uri="{FF2B5EF4-FFF2-40B4-BE49-F238E27FC236}">
                <a16:creationId xmlns:a16="http://schemas.microsoft.com/office/drawing/2014/main" id="{88A08F36-E6EC-21EC-A357-D974E09853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CareerOneStop Key Features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273-AFFD-78F9-52CE-0C85829A0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4415"/>
            <a:ext cx="872836" cy="235112"/>
            <a:chOff x="211975" y="6377663"/>
            <a:chExt cx="872836" cy="2351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3FC60D2-231C-1289-EA6C-80E628D6A268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8C5D64B-4F02-9214-769B-90DA8D9FA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7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C0A523-0A63-F0DD-93BE-082EAFEB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Resumes</a:t>
            </a:r>
          </a:p>
        </p:txBody>
      </p:sp>
      <p:pic>
        <p:nvPicPr>
          <p:cNvPr id="4" name="Picture Placeholder 3" descr="Screenshot of the Resumes content page on the CareerOneStop for Reentry Jobseekers website.">
            <a:extLst>
              <a:ext uri="{FF2B5EF4-FFF2-40B4-BE49-F238E27FC236}">
                <a16:creationId xmlns:a16="http://schemas.microsoft.com/office/drawing/2014/main" id="{978C9C25-9F23-C503-E143-132F8803FC4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967" t="9713" r="2858" b="9713"/>
          <a:stretch/>
        </p:blipFill>
        <p:spPr>
          <a:xfrm>
            <a:off x="711202" y="1415751"/>
            <a:ext cx="10408024" cy="4763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B46213-6C12-3E44-06BA-5026586DA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36103"/>
            <a:ext cx="872836" cy="235112"/>
            <a:chOff x="211975" y="6377663"/>
            <a:chExt cx="872836" cy="23511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3F4B5CE-E726-69FB-4561-542E82E60D41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D8D336-038C-7107-DB98-E2CD094AA1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6415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Practice Job Application</a:t>
            </a:r>
          </a:p>
        </p:txBody>
      </p:sp>
      <p:pic>
        <p:nvPicPr>
          <p:cNvPr id="5" name="Picture Placeholder 4" descr="CareerOneStop screenshot of the Practice Job Application tool&#10;">
            <a:extLst>
              <a:ext uri="{FF2B5EF4-FFF2-40B4-BE49-F238E27FC236}">
                <a16:creationId xmlns:a16="http://schemas.microsoft.com/office/drawing/2014/main" id="{313BC329-0C47-BF52-4E57-BFE8797FF32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 t="14453" r="51" b="25404"/>
          <a:stretch/>
        </p:blipFill>
        <p:spPr>
          <a:xfrm>
            <a:off x="401638" y="1270000"/>
            <a:ext cx="11388725" cy="501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7072446-32AC-5236-CFB4-11E5CD52B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8571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D1D566-CC48-C380-8CAF-12A68131EE4F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6F75F66-2525-01C0-BF4A-7341B15A9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9714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3AFFEE-4EB0-C897-DA83-4019CA05C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 &amp; Elevator Pitch</a:t>
            </a:r>
          </a:p>
        </p:txBody>
      </p:sp>
      <p:pic>
        <p:nvPicPr>
          <p:cNvPr id="5" name="Picture Placeholder 4" descr="Screenshot of the Networking and Elevator Pitch content page on the CareerOneStop for Reentry Jobseekers website.">
            <a:extLst>
              <a:ext uri="{FF2B5EF4-FFF2-40B4-BE49-F238E27FC236}">
                <a16:creationId xmlns:a16="http://schemas.microsoft.com/office/drawing/2014/main" id="{5BE329A8-40CF-5F0E-4119-FF3DD83FB7C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6764" b="14510"/>
          <a:stretch/>
        </p:blipFill>
        <p:spPr>
          <a:xfrm>
            <a:off x="401053" y="1371601"/>
            <a:ext cx="11230654" cy="478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620C8EE-4052-3BF2-C1F2-1E9E0092D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8571"/>
            <a:ext cx="872836" cy="235112"/>
            <a:chOff x="211975" y="6377663"/>
            <a:chExt cx="872836" cy="23511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AE163C-9C26-59D9-7B37-CA99251A7405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AAA241B-570D-D1BE-795A-6872BE187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2728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ea typeface="+mn-ea"/>
                <a:cs typeface="+mn-cs"/>
              </a:rPr>
              <a:t>Who Hires People With a Record?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AAB084-DC89-55BC-B255-C8D732FE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7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8D7902-759D-FFEC-66B4-A406EBD274B5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EB5EC95-856C-EA8E-D2BA-AEC5E4DEC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  <p:pic>
        <p:nvPicPr>
          <p:cNvPr id="8" name="Picture 7" descr="Screenshot of the Who hires People with a Record? content page on the CareerOneStop for Reentry Jobseekers website.">
            <a:extLst>
              <a:ext uri="{FF2B5EF4-FFF2-40B4-BE49-F238E27FC236}">
                <a16:creationId xmlns:a16="http://schemas.microsoft.com/office/drawing/2014/main" id="{E24EF35A-3A82-1ABE-407C-4E2EF0A28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573" y="1317569"/>
            <a:ext cx="8184854" cy="512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857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Job Finder</a:t>
            </a:r>
          </a:p>
        </p:txBody>
      </p:sp>
      <p:pic>
        <p:nvPicPr>
          <p:cNvPr id="10" name="Picture 9" descr="CareerOneStop screenshot of the Job Finder tool">
            <a:extLst>
              <a:ext uri="{FF2B5EF4-FFF2-40B4-BE49-F238E27FC236}">
                <a16:creationId xmlns:a16="http://schemas.microsoft.com/office/drawing/2014/main" id="{B093C535-3DBC-190C-1F69-5225E70649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325"/>
          <a:stretch/>
        </p:blipFill>
        <p:spPr>
          <a:xfrm>
            <a:off x="540022" y="1278734"/>
            <a:ext cx="11105132" cy="4851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B6CEE5D-1E85-E66E-ABD4-8AF34445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36103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5A6A527-6945-1749-46F4-406B49144652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A050C5E-AEAF-EB4E-11F4-ADD5E172D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718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Job Finder</a:t>
            </a:r>
            <a:r>
              <a:rPr lang="en-US" sz="4000" dirty="0"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Detail Page</a:t>
            </a:r>
          </a:p>
        </p:txBody>
      </p:sp>
      <p:pic>
        <p:nvPicPr>
          <p:cNvPr id="10" name="Picture 9" descr="CareerOneStop screenshot of a detail page from the Job Finder tool">
            <a:extLst>
              <a:ext uri="{FF2B5EF4-FFF2-40B4-BE49-F238E27FC236}">
                <a16:creationId xmlns:a16="http://schemas.microsoft.com/office/drawing/2014/main" id="{F8298DE3-9B70-1B17-CC93-2C7C05AE00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410"/>
          <a:stretch/>
        </p:blipFill>
        <p:spPr>
          <a:xfrm>
            <a:off x="583656" y="1253794"/>
            <a:ext cx="11024688" cy="4966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8E09568-7334-AA78-D02F-CC8E01FB4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8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4ECBA03-43FD-0C6E-F5EF-8B32AAC44FE1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625FDA8-4956-7697-DF57-94625739B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4392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ea typeface="+mn-ea"/>
                <a:cs typeface="+mn-cs"/>
              </a:rPr>
              <a:t>Your Conviction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Screenshot of the Your Conviction content page on the CareerOneStop for Reentry Jobseekers website.">
            <a:extLst>
              <a:ext uri="{FF2B5EF4-FFF2-40B4-BE49-F238E27FC236}">
                <a16:creationId xmlns:a16="http://schemas.microsoft.com/office/drawing/2014/main" id="{5B848343-8213-5D94-E443-4DCD813E84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59"/>
          <a:stretch/>
        </p:blipFill>
        <p:spPr>
          <a:xfrm>
            <a:off x="436018" y="1253794"/>
            <a:ext cx="11319963" cy="491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AAB084-DC89-55BC-B255-C8D732FE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7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8D7902-759D-FFEC-66B4-A406EBD274B5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EB5EC95-856C-EA8E-D2BA-AEC5E4DEC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8388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Employment Checks</a:t>
            </a:r>
          </a:p>
        </p:txBody>
      </p:sp>
      <p:pic>
        <p:nvPicPr>
          <p:cNvPr id="7" name="Picture 6" descr="Screenshot of the Employment Checks content page on the CareerOneStop for Reentry Jobseekers website.">
            <a:extLst>
              <a:ext uri="{FF2B5EF4-FFF2-40B4-BE49-F238E27FC236}">
                <a16:creationId xmlns:a16="http://schemas.microsoft.com/office/drawing/2014/main" id="{9008BC65-EB2C-BD38-1743-E1FD9B45BF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57"/>
          <a:stretch/>
        </p:blipFill>
        <p:spPr>
          <a:xfrm>
            <a:off x="445543" y="1253794"/>
            <a:ext cx="11300913" cy="4975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4ED660-601F-45CE-A11B-209715CE1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36100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CE1BCEF-33D9-E54A-7503-B568387F9B00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BDA4B10-BE81-DD0A-F7C1-33A6DAE70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5302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ea typeface="+mn-ea"/>
                <a:cs typeface="+mn-cs"/>
              </a:rPr>
              <a:t>American Job Center Finder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CareerOneStop screenshot of the American Job Center Finder tool.">
            <a:extLst>
              <a:ext uri="{FF2B5EF4-FFF2-40B4-BE49-F238E27FC236}">
                <a16:creationId xmlns:a16="http://schemas.microsoft.com/office/drawing/2014/main" id="{505304AB-2198-D04B-E5C3-8E2DE772C7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83" b="21306"/>
          <a:stretch/>
        </p:blipFill>
        <p:spPr>
          <a:xfrm>
            <a:off x="395787" y="1244026"/>
            <a:ext cx="11406441" cy="5043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BBA2473-02DF-4FE5-542F-6AFA7B490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36103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18B2B44-2013-A1D4-80E1-A8E68AFC45AF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BBC23B1-AAF2-05A5-0D27-79478F671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7596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How-to Guide: Find a Job After Incarceration</a:t>
            </a:r>
          </a:p>
        </p:txBody>
      </p:sp>
      <p:pic>
        <p:nvPicPr>
          <p:cNvPr id="7" name="Picture 6" descr="Screenshot of the How-to Guide on the CareerOneStop for Reentry Jobseekers website.">
            <a:extLst>
              <a:ext uri="{FF2B5EF4-FFF2-40B4-BE49-F238E27FC236}">
                <a16:creationId xmlns:a16="http://schemas.microsoft.com/office/drawing/2014/main" id="{558A4894-35F9-BAA9-3FA1-05C4E618C4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60"/>
          <a:stretch/>
        </p:blipFill>
        <p:spPr>
          <a:xfrm>
            <a:off x="1661165" y="1301986"/>
            <a:ext cx="8746860" cy="5072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427EB3-2AC8-305C-3451-61DAA63F7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9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7D9329-DC17-0B36-D540-D8E261883884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6034BFA-4CE2-DC23-9E38-D126DB055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995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5D6FC-C66A-1991-7804-C33A0CB5E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57226A-7A8C-4718-ABA7-3300DB5713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ea typeface="+mn-ea"/>
                <a:cs typeface="+mn-cs"/>
              </a:rPr>
              <a:t>CareerOneStop – closed-link tablet version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A person holding a tablet with the CareerOneStop homepage displayed. Homepage includes links to Explore Careers, Find Training, Job Search, Find Local Help, Toolkit, and Resources For.">
            <a:extLst>
              <a:ext uri="{FF2B5EF4-FFF2-40B4-BE49-F238E27FC236}">
                <a16:creationId xmlns:a16="http://schemas.microsoft.com/office/drawing/2014/main" id="{FEC2AE52-BBF0-11A8-0268-C40A76D662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90"/>
          <a:stretch/>
        </p:blipFill>
        <p:spPr>
          <a:xfrm>
            <a:off x="408741" y="1589600"/>
            <a:ext cx="11374518" cy="4354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71963D-2537-8856-DCB5-FFADCC1DD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36103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77E411-4669-0162-6640-624D59447633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A31657C-26FA-090F-D5F0-15D85BEEA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877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Footer</a:t>
            </a:r>
          </a:p>
        </p:txBody>
      </p:sp>
      <p:pic>
        <p:nvPicPr>
          <p:cNvPr id="10" name="Picture 9" descr="CareerOneStop screenshot of the footer portion of the website, which includes sections for help, developers, news, and user accounts.">
            <a:extLst>
              <a:ext uri="{FF2B5EF4-FFF2-40B4-BE49-F238E27FC236}">
                <a16:creationId xmlns:a16="http://schemas.microsoft.com/office/drawing/2014/main" id="{3B1393DD-6583-3305-9459-EFF1FA7A71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551"/>
          <a:stretch/>
        </p:blipFill>
        <p:spPr>
          <a:xfrm>
            <a:off x="1229659" y="1253794"/>
            <a:ext cx="9864611" cy="5002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CC0AEC4-CD48-C72B-E2EA-FBB976EE8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0259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F3FEBEF-123A-A9F4-732C-A28C42C48574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77F77AE-212A-6153-593D-C4BD117C1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6614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Career Advisors</a:t>
            </a:r>
          </a:p>
        </p:txBody>
      </p:sp>
      <p:pic>
        <p:nvPicPr>
          <p:cNvPr id="10" name="Picture Placeholder 9" descr="Screenshot of the Career Advisors content page on the CareerOneStop website.">
            <a:extLst>
              <a:ext uri="{FF2B5EF4-FFF2-40B4-BE49-F238E27FC236}">
                <a16:creationId xmlns:a16="http://schemas.microsoft.com/office/drawing/2014/main" id="{FE65ECB6-3169-19ED-27F2-87FF1DF5551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-1" t="9440" r="976" b="9440"/>
          <a:stretch/>
        </p:blipFill>
        <p:spPr>
          <a:xfrm>
            <a:off x="823970" y="1351746"/>
            <a:ext cx="10675989" cy="476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84D09F-C200-89B4-E79A-59811F20E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4415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D862BA-BF88-6B52-0ACC-390A61F17393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C5A4201-ABA3-7D6C-22AF-893023AA1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24647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Branded graphics and a transparent picture illustration in the background with &quot;Connect with us&quot; overlayed and CareerOneStop email and social media icons">
            <a:extLst>
              <a:ext uri="{FF2B5EF4-FFF2-40B4-BE49-F238E27FC236}">
                <a16:creationId xmlns:a16="http://schemas.microsoft.com/office/drawing/2014/main" id="{583A4021-4198-D52B-7E88-6C44ACC2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1" y="2183642"/>
            <a:ext cx="3299254" cy="3163134"/>
          </a:xfrm>
        </p:spPr>
        <p:txBody>
          <a:bodyPr>
            <a:normAutofit/>
          </a:bodyPr>
          <a:lstStyle/>
          <a:p>
            <a:r>
              <a:rPr lang="en-US" sz="4200" dirty="0"/>
              <a:t>Thank You </a:t>
            </a:r>
            <a:r>
              <a:rPr lang="en-US" sz="4200" b="0" dirty="0"/>
              <a:t>for participating!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12DEC-AE1B-0F50-146F-15223F07C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63"/>
          <a:stretch/>
        </p:blipFill>
        <p:spPr>
          <a:xfrm>
            <a:off x="1333928" y="5457514"/>
            <a:ext cx="1694080" cy="4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30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Branded graphics with the CareerOneStop icon in the lower right corner. A photo shows a laptop computer on a desk displaying the CareerOneStop website with a plant and headphones on the left, and a lamp, another plant, clock, and notepad on the right. There is a window in the background.">
            <a:extLst>
              <a:ext uri="{FF2B5EF4-FFF2-40B4-BE49-F238E27FC236}">
                <a16:creationId xmlns:a16="http://schemas.microsoft.com/office/drawing/2014/main" id="{62874B92-926C-780E-F7AB-2E060F0E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</a:t>
            </a:r>
            <a:br>
              <a:rPr lang="en-US" dirty="0"/>
            </a:br>
            <a:r>
              <a:rPr lang="en-US" dirty="0"/>
              <a:t>SITE</a:t>
            </a:r>
            <a:br>
              <a:rPr lang="en-US" dirty="0"/>
            </a:br>
            <a:r>
              <a:rPr lang="en-US" dirty="0"/>
              <a:t>DEMO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43ADC-E190-9F1B-1F3C-38A362E10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63"/>
          <a:stretch/>
        </p:blipFill>
        <p:spPr>
          <a:xfrm>
            <a:off x="1333928" y="5648014"/>
            <a:ext cx="1694080" cy="4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86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CareerOneStop Homepage – public facing</a:t>
            </a:r>
          </a:p>
        </p:txBody>
      </p:sp>
      <p:pic>
        <p:nvPicPr>
          <p:cNvPr id="10" name="Picture 9" descr="Screenshot of the CareerOneStop homepage. Homepage includes links to Explore Careers, Find Training, Job Search, Find Local Help, Toolkit, and Resources For.">
            <a:extLst>
              <a:ext uri="{FF2B5EF4-FFF2-40B4-BE49-F238E27FC236}">
                <a16:creationId xmlns:a16="http://schemas.microsoft.com/office/drawing/2014/main" id="{9B1263EE-6AD8-8D33-187E-A9989C6519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39" b="21004"/>
          <a:stretch/>
        </p:blipFill>
        <p:spPr>
          <a:xfrm>
            <a:off x="415225" y="1253794"/>
            <a:ext cx="11361550" cy="4998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3F73BEA-C0B3-E42C-DD1B-15C208C90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8571"/>
            <a:ext cx="872836" cy="235112"/>
            <a:chOff x="211975" y="6377663"/>
            <a:chExt cx="872836" cy="2351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4711DB-7A26-82A7-F9D2-01E60424C071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E8328BB-EAFD-6B70-6B36-457FE1125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3678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27C75C-E8AF-96A1-C2D1-9E7631BFE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76686"/>
            <a:ext cx="11532356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CareerOneStop for ReEntry Job Seekers Homepage</a:t>
            </a:r>
          </a:p>
        </p:txBody>
      </p:sp>
      <p:pic>
        <p:nvPicPr>
          <p:cNvPr id="8" name="Picture 7" descr="Screenshot of the CareerOneStop for Reentry Job Seekers homepage. Includes link to a website video tour, and links to a how-to guide, where to find in-person help, and search job postings.">
            <a:extLst>
              <a:ext uri="{FF2B5EF4-FFF2-40B4-BE49-F238E27FC236}">
                <a16:creationId xmlns:a16="http://schemas.microsoft.com/office/drawing/2014/main" id="{1ECB8709-A8B9-3938-9A26-241201624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94" y="1373790"/>
            <a:ext cx="7481412" cy="4948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8F02926-7C57-B49A-F513-AEB113D00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4415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E201C85-9FA6-BAE5-5ECB-6C9066D1D996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28E8667-F866-7F83-1CD7-3D83AA80F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9252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D8DD5-3C35-CB13-74E2-AF1D375C4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BD6A19-C0C3-DD61-4E78-10A567A133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ea typeface="+mn-ea"/>
                <a:cs typeface="+mn-cs"/>
              </a:rPr>
              <a:t>Work Ready Checklist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Placeholder 4" descr="Screenshot of the Work Ready Checklist content page on the CareerOneStop for Reentry Jobseekers website.">
            <a:extLst>
              <a:ext uri="{FF2B5EF4-FFF2-40B4-BE49-F238E27FC236}">
                <a16:creationId xmlns:a16="http://schemas.microsoft.com/office/drawing/2014/main" id="{CE833CEB-7E19-27E6-9A6C-25C864C2AA1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9313" r="1279" b="5762"/>
          <a:stretch/>
        </p:blipFill>
        <p:spPr>
          <a:xfrm>
            <a:off x="673329" y="1479176"/>
            <a:ext cx="10635647" cy="455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A0B753-FC2E-7BEA-B065-D1E73250B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4414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4D1F1A9-A390-1E66-AE52-F4D833CB747E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785F2C6-047C-1433-96AA-C560B091C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0871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E772C-63C1-695E-D4A0-4E2AC4894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32322-F7A0-A3ED-20B5-9CE177430E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5787" y="545908"/>
            <a:ext cx="11532356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ReEntry Program Finder Results</a:t>
            </a:r>
          </a:p>
        </p:txBody>
      </p:sp>
      <p:pic>
        <p:nvPicPr>
          <p:cNvPr id="10" name="Picture 9" descr="Screenshot of results from the ReEntry Program Finder tool on the CareerOneStop for Reentry Jobseekers website.">
            <a:extLst>
              <a:ext uri="{FF2B5EF4-FFF2-40B4-BE49-F238E27FC236}">
                <a16:creationId xmlns:a16="http://schemas.microsoft.com/office/drawing/2014/main" id="{5864FFD9-F732-52AD-3E28-EC263668EF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3" b="18217"/>
          <a:stretch/>
        </p:blipFill>
        <p:spPr>
          <a:xfrm>
            <a:off x="583677" y="1358403"/>
            <a:ext cx="11156576" cy="4881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BD08BB5-9F3F-553A-4AF0-5D4901353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911" y="6344414"/>
            <a:ext cx="872836" cy="235112"/>
            <a:chOff x="211975" y="6377663"/>
            <a:chExt cx="872836" cy="2351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FB0D7A-23DE-FF7E-696F-C402306B8FE9}"/>
                </a:ext>
              </a:extLst>
            </p:cNvPr>
            <p:cNvSpPr/>
            <p:nvPr/>
          </p:nvSpPr>
          <p:spPr>
            <a:xfrm>
              <a:off x="211975" y="6475615"/>
              <a:ext cx="872836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7A84288-99BD-EE03-7CD8-066F40374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5"/>
            <a:stretch/>
          </p:blipFill>
          <p:spPr>
            <a:xfrm>
              <a:off x="287721" y="6377663"/>
              <a:ext cx="797090" cy="21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2910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192</Words>
  <Application>Microsoft Office PowerPoint</Application>
  <PresentationFormat>Widescreen</PresentationFormat>
  <Paragraphs>88</Paragraphs>
  <Slides>42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Aptos</vt:lpstr>
      <vt:lpstr>Aptos Display</vt:lpstr>
      <vt:lpstr>Arial</vt:lpstr>
      <vt:lpstr>Calibri</vt:lpstr>
      <vt:lpstr>NeueHaasGroteskText Std</vt:lpstr>
      <vt:lpstr>Office Theme</vt:lpstr>
      <vt:lpstr>CareerOneStop for ReEntry Job Seekers</vt:lpstr>
      <vt:lpstr>AGENDA</vt:lpstr>
      <vt:lpstr>CareerOneStop Key Features</vt:lpstr>
      <vt:lpstr>CareerOneStop – closed-link tablet version </vt:lpstr>
      <vt:lpstr>LIVE SITE DEMO</vt:lpstr>
      <vt:lpstr>CareerOneStop Homepage – public facing</vt:lpstr>
      <vt:lpstr>CareerOneStop for ReEntry Job Seekers Homepage</vt:lpstr>
      <vt:lpstr>Work Ready Checklist</vt:lpstr>
      <vt:lpstr>ReEntry Program Finder Results</vt:lpstr>
      <vt:lpstr>Identifying Careers</vt:lpstr>
      <vt:lpstr>Skills Checklist</vt:lpstr>
      <vt:lpstr>Common First Jobs After Incarceration</vt:lpstr>
      <vt:lpstr>Employment Restrictions</vt:lpstr>
      <vt:lpstr>Self-Employment</vt:lpstr>
      <vt:lpstr>Interest Assessment</vt:lpstr>
      <vt:lpstr>Interest Assessment Results</vt:lpstr>
      <vt:lpstr>Occupation Profile</vt:lpstr>
      <vt:lpstr>Career Videos</vt:lpstr>
      <vt:lpstr>Get Training</vt:lpstr>
      <vt:lpstr>Basic Skills and Digital Literacy Resources</vt:lpstr>
      <vt:lpstr>Local Training Finder</vt:lpstr>
      <vt:lpstr>Local Training Finder Results</vt:lpstr>
      <vt:lpstr>Financial Aid</vt:lpstr>
      <vt:lpstr>Certification Finder</vt:lpstr>
      <vt:lpstr>Certification Finder Detail Page</vt:lpstr>
      <vt:lpstr>License Finder</vt:lpstr>
      <vt:lpstr>License Finder Detail Page</vt:lpstr>
      <vt:lpstr>Apprenticeships </vt:lpstr>
      <vt:lpstr>Find a Job</vt:lpstr>
      <vt:lpstr>Resumes</vt:lpstr>
      <vt:lpstr>Practice Job Application</vt:lpstr>
      <vt:lpstr>Networking &amp; Elevator Pitch</vt:lpstr>
      <vt:lpstr>Who Hires People With a Record?</vt:lpstr>
      <vt:lpstr>Job Finder</vt:lpstr>
      <vt:lpstr>Job Finder Detail Page</vt:lpstr>
      <vt:lpstr>Your Conviction</vt:lpstr>
      <vt:lpstr>Employment Checks</vt:lpstr>
      <vt:lpstr>American Job Center Finder</vt:lpstr>
      <vt:lpstr>How-to Guide: Find a Job After Incarceration</vt:lpstr>
      <vt:lpstr>Footer</vt:lpstr>
      <vt:lpstr>Career Advisors</vt:lpstr>
      <vt:lpstr>Thank You for participating!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CareerOneStop for ReEntry Job Seekers WFGPS Webinar</dc:title>
  <dc:creator>United States Department of Labor</dc:creator>
  <cp:lastModifiedBy>Remington, Julie (DEED)</cp:lastModifiedBy>
  <cp:revision>12</cp:revision>
  <dcterms:created xsi:type="dcterms:W3CDTF">2025-09-11T21:58:32Z</dcterms:created>
  <dcterms:modified xsi:type="dcterms:W3CDTF">2025-09-16T20:34:12Z</dcterms:modified>
</cp:coreProperties>
</file>