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7" r:id="rId5"/>
  </p:sldMasterIdLst>
  <p:notesMasterIdLst>
    <p:notesMasterId r:id="rId40"/>
  </p:notesMasterIdLst>
  <p:sldIdLst>
    <p:sldId id="470" r:id="rId6"/>
    <p:sldId id="459" r:id="rId7"/>
    <p:sldId id="264" r:id="rId8"/>
    <p:sldId id="328" r:id="rId9"/>
    <p:sldId id="321" r:id="rId10"/>
    <p:sldId id="355" r:id="rId11"/>
    <p:sldId id="272" r:id="rId12"/>
    <p:sldId id="429" r:id="rId13"/>
    <p:sldId id="441" r:id="rId14"/>
    <p:sldId id="476" r:id="rId15"/>
    <p:sldId id="451" r:id="rId16"/>
    <p:sldId id="362" r:id="rId17"/>
    <p:sldId id="477" r:id="rId18"/>
    <p:sldId id="390" r:id="rId19"/>
    <p:sldId id="467" r:id="rId20"/>
    <p:sldId id="468" r:id="rId21"/>
    <p:sldId id="478" r:id="rId22"/>
    <p:sldId id="461" r:id="rId23"/>
    <p:sldId id="366" r:id="rId24"/>
    <p:sldId id="440" r:id="rId25"/>
    <p:sldId id="462" r:id="rId26"/>
    <p:sldId id="479" r:id="rId27"/>
    <p:sldId id="485" r:id="rId28"/>
    <p:sldId id="480" r:id="rId29"/>
    <p:sldId id="481" r:id="rId30"/>
    <p:sldId id="463" r:id="rId31"/>
    <p:sldId id="444" r:id="rId32"/>
    <p:sldId id="482" r:id="rId33"/>
    <p:sldId id="483" r:id="rId34"/>
    <p:sldId id="360" r:id="rId35"/>
    <p:sldId id="438" r:id="rId36"/>
    <p:sldId id="484" r:id="rId37"/>
    <p:sldId id="473" r:id="rId38"/>
    <p:sldId id="471" r:id="rId39"/>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emington" initials="JR" lastIdx="19" clrIdx="0">
    <p:extLst>
      <p:ext uri="{19B8F6BF-5375-455C-9EA6-DF929625EA0E}">
        <p15:presenceInfo xmlns:p15="http://schemas.microsoft.com/office/powerpoint/2012/main" userId="f70919ae9ed0cecf" providerId="Windows Live"/>
      </p:ext>
    </p:extLst>
  </p:cmAuthor>
  <p:cmAuthor id="2" name="Dahlman, Patricia (DEED)" initials="DP(" lastIdx="15" clrIdx="1">
    <p:extLst>
      <p:ext uri="{19B8F6BF-5375-455C-9EA6-DF929625EA0E}">
        <p15:presenceInfo xmlns:p15="http://schemas.microsoft.com/office/powerpoint/2012/main" userId="S::Patricia.Dahlman@state.mn.us::d54e97e0-1ab3-47db-853a-0047995f130b" providerId="AD"/>
      </p:ext>
    </p:extLst>
  </p:cmAuthor>
  <p:cmAuthor id="3" name="Olshefski, Stanley S - OPA" initials="OSS-O" lastIdx="14" clrIdx="2">
    <p:extLst>
      <p:ext uri="{19B8F6BF-5375-455C-9EA6-DF929625EA0E}">
        <p15:presenceInfo xmlns:p15="http://schemas.microsoft.com/office/powerpoint/2012/main" userId="S-1-5-21-625881431-3029617060-3355961844-125259" providerId="AD"/>
      </p:ext>
    </p:extLst>
  </p:cmAuthor>
  <p:cmAuthor id="4" name="Julie Remington" initials="JR [2]" lastIdx="5" clrIdx="3">
    <p:extLst>
      <p:ext uri="{19B8F6BF-5375-455C-9EA6-DF929625EA0E}">
        <p15:presenceInfo xmlns:p15="http://schemas.microsoft.com/office/powerpoint/2012/main" userId="S-1-5-21-548176450-911158474-2148038326-3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5" autoAdjust="0"/>
    <p:restoredTop sz="95039" autoAdjust="0"/>
  </p:normalViewPr>
  <p:slideViewPr>
    <p:cSldViewPr>
      <p:cViewPr varScale="1">
        <p:scale>
          <a:sx n="82" d="100"/>
          <a:sy n="82" d="100"/>
        </p:scale>
        <p:origin x="1046" y="77"/>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62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798"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a:latin typeface="Calibri" panose="020F0502020204030204" pitchFamily="34" charset="0"/>
                <a:cs typeface="Calibri" panose="020F0502020204030204" pitchFamily="34" charset="0"/>
              </a:defRPr>
            </a:lvl1pPr>
          </a:lstStyle>
          <a:p>
            <a:endParaRPr lang="en-US" dirty="0"/>
          </a:p>
        </p:txBody>
      </p:sp>
      <p:sp>
        <p:nvSpPr>
          <p:cNvPr id="33799"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2013258C-65B7-41DE-A61E-076302EE3C4E}" type="slidenum">
              <a:rPr lang="en-US" smtClean="0"/>
              <a:pPr/>
              <a:t>‹#›</a:t>
            </a:fld>
            <a:endParaRPr lang="en-US" dirty="0"/>
          </a:p>
        </p:txBody>
      </p:sp>
    </p:spTree>
    <p:extLst>
      <p:ext uri="{BB962C8B-B14F-4D97-AF65-F5344CB8AC3E}">
        <p14:creationId xmlns:p14="http://schemas.microsoft.com/office/powerpoint/2010/main" val="12055587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224338"/>
            <a:ext cx="5681980" cy="5162508"/>
          </a:xfrm>
        </p:spPr>
        <p:txBody>
          <a:bodyPr/>
          <a:lstStyle/>
          <a:p>
            <a:pPr eaLnBrk="1" hangingPunct="1">
              <a:spcBef>
                <a:spcPts val="0"/>
              </a:spcBef>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a:t>
            </a:fld>
            <a:endParaRPr lang="en-US" dirty="0"/>
          </a:p>
        </p:txBody>
      </p:sp>
    </p:spTree>
    <p:extLst>
      <p:ext uri="{BB962C8B-B14F-4D97-AF65-F5344CB8AC3E}">
        <p14:creationId xmlns:p14="http://schemas.microsoft.com/office/powerpoint/2010/main" val="30891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b="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10</a:t>
            </a:fld>
            <a:endParaRPr lang="en-US" dirty="0"/>
          </a:p>
        </p:txBody>
      </p:sp>
    </p:spTree>
    <p:extLst>
      <p:ext uri="{BB962C8B-B14F-4D97-AF65-F5344CB8AC3E}">
        <p14:creationId xmlns:p14="http://schemas.microsoft.com/office/powerpoint/2010/main" val="238660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Arial" panose="020B0604020202020204" pitchFamily="34" charset="0"/>
              <a:buNone/>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11</a:t>
            </a:fld>
            <a:endParaRPr lang="en-US" dirty="0"/>
          </a:p>
        </p:txBody>
      </p:sp>
    </p:spTree>
    <p:extLst>
      <p:ext uri="{BB962C8B-B14F-4D97-AF65-F5344CB8AC3E}">
        <p14:creationId xmlns:p14="http://schemas.microsoft.com/office/powerpoint/2010/main" val="39172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12</a:t>
            </a:fld>
            <a:endParaRPr lang="en-US" dirty="0"/>
          </a:p>
        </p:txBody>
      </p:sp>
    </p:spTree>
    <p:extLst>
      <p:ext uri="{BB962C8B-B14F-4D97-AF65-F5344CB8AC3E}">
        <p14:creationId xmlns:p14="http://schemas.microsoft.com/office/powerpoint/2010/main" val="100242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13</a:t>
            </a:fld>
            <a:endParaRPr lang="en-US" dirty="0"/>
          </a:p>
        </p:txBody>
      </p:sp>
    </p:spTree>
    <p:extLst>
      <p:ext uri="{BB962C8B-B14F-4D97-AF65-F5344CB8AC3E}">
        <p14:creationId xmlns:p14="http://schemas.microsoft.com/office/powerpoint/2010/main" val="120926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730511"/>
          </a:xfrm>
        </p:spPr>
        <p:txBody>
          <a:bodyPr/>
          <a:lstStyle/>
          <a:p>
            <a:pPr eaLnBrk="1" hangingPunct="1"/>
            <a:endParaRPr lang="en-US" sz="11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14</a:t>
            </a:fld>
            <a:endParaRPr lang="en-US" dirty="0"/>
          </a:p>
        </p:txBody>
      </p:sp>
    </p:spTree>
    <p:extLst>
      <p:ext uri="{BB962C8B-B14F-4D97-AF65-F5344CB8AC3E}">
        <p14:creationId xmlns:p14="http://schemas.microsoft.com/office/powerpoint/2010/main" val="74171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806712"/>
          </a:xfrm>
        </p:spPr>
        <p:txBody>
          <a:bodyPr/>
          <a:lstStyle/>
          <a:p>
            <a:pPr defTabSz="942289">
              <a:defRPr/>
            </a:pPr>
            <a:endParaRPr lang="en-US" sz="1100" b="0" i="0" dirty="0">
              <a:solidFill>
                <a:srgbClr val="222C33"/>
              </a:solidFill>
              <a:effectLst/>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15</a:t>
            </a:fld>
            <a:endParaRPr lang="en-US" dirty="0"/>
          </a:p>
        </p:txBody>
      </p:sp>
    </p:spTree>
    <p:extLst>
      <p:ext uri="{BB962C8B-B14F-4D97-AF65-F5344CB8AC3E}">
        <p14:creationId xmlns:p14="http://schemas.microsoft.com/office/powerpoint/2010/main" val="87904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16</a:t>
            </a:fld>
            <a:endParaRPr lang="en-US" dirty="0"/>
          </a:p>
        </p:txBody>
      </p:sp>
    </p:spTree>
    <p:extLst>
      <p:ext uri="{BB962C8B-B14F-4D97-AF65-F5344CB8AC3E}">
        <p14:creationId xmlns:p14="http://schemas.microsoft.com/office/powerpoint/2010/main" val="149903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17</a:t>
            </a:fld>
            <a:endParaRPr lang="en-US" dirty="0"/>
          </a:p>
        </p:txBody>
      </p:sp>
    </p:spTree>
    <p:extLst>
      <p:ext uri="{BB962C8B-B14F-4D97-AF65-F5344CB8AC3E}">
        <p14:creationId xmlns:p14="http://schemas.microsoft.com/office/powerpoint/2010/main" val="116212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806712"/>
          </a:xfrm>
        </p:spPr>
        <p:txBody>
          <a:bodyPr/>
          <a:lstStyle/>
          <a:p>
            <a:pPr defTabSz="942289">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18</a:t>
            </a:fld>
            <a:endParaRPr lang="en-US" dirty="0"/>
          </a:p>
        </p:txBody>
      </p:sp>
    </p:spTree>
    <p:extLst>
      <p:ext uri="{BB962C8B-B14F-4D97-AF65-F5344CB8AC3E}">
        <p14:creationId xmlns:p14="http://schemas.microsoft.com/office/powerpoint/2010/main" val="2500296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kern="1200" dirty="0">
              <a:solidFill>
                <a:schemeClr val="tx1"/>
              </a:solidFill>
              <a:effectLst/>
              <a:latin typeface="+mn-lt"/>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19</a:t>
            </a:fld>
            <a:endParaRPr lang="en-US" dirty="0"/>
          </a:p>
        </p:txBody>
      </p:sp>
    </p:spTree>
    <p:extLst>
      <p:ext uri="{BB962C8B-B14F-4D97-AF65-F5344CB8AC3E}">
        <p14:creationId xmlns:p14="http://schemas.microsoft.com/office/powerpoint/2010/main" val="85482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654313"/>
          </a:xfrm>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a:t>
            </a:fld>
            <a:endParaRPr lang="en-US" dirty="0"/>
          </a:p>
        </p:txBody>
      </p:sp>
    </p:spTree>
    <p:extLst>
      <p:ext uri="{BB962C8B-B14F-4D97-AF65-F5344CB8AC3E}">
        <p14:creationId xmlns:p14="http://schemas.microsoft.com/office/powerpoint/2010/main" val="268517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20</a:t>
            </a:fld>
            <a:endParaRPr lang="en-US" dirty="0"/>
          </a:p>
        </p:txBody>
      </p:sp>
    </p:spTree>
    <p:extLst>
      <p:ext uri="{BB962C8B-B14F-4D97-AF65-F5344CB8AC3E}">
        <p14:creationId xmlns:p14="http://schemas.microsoft.com/office/powerpoint/2010/main" val="2500296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21</a:t>
            </a:fld>
            <a:endParaRPr lang="en-US" dirty="0"/>
          </a:p>
        </p:txBody>
      </p:sp>
    </p:spTree>
    <p:extLst>
      <p:ext uri="{BB962C8B-B14F-4D97-AF65-F5344CB8AC3E}">
        <p14:creationId xmlns:p14="http://schemas.microsoft.com/office/powerpoint/2010/main" val="85482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i="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22</a:t>
            </a:fld>
            <a:endParaRPr lang="en-US" dirty="0"/>
          </a:p>
        </p:txBody>
      </p:sp>
    </p:spTree>
    <p:extLst>
      <p:ext uri="{BB962C8B-B14F-4D97-AF65-F5344CB8AC3E}">
        <p14:creationId xmlns:p14="http://schemas.microsoft.com/office/powerpoint/2010/main" val="147881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23</a:t>
            </a:fld>
            <a:endParaRPr lang="en-US" dirty="0"/>
          </a:p>
        </p:txBody>
      </p:sp>
    </p:spTree>
    <p:extLst>
      <p:ext uri="{BB962C8B-B14F-4D97-AF65-F5344CB8AC3E}">
        <p14:creationId xmlns:p14="http://schemas.microsoft.com/office/powerpoint/2010/main" val="2466920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i="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24</a:t>
            </a:fld>
            <a:endParaRPr lang="en-US" dirty="0"/>
          </a:p>
        </p:txBody>
      </p:sp>
    </p:spTree>
    <p:extLst>
      <p:ext uri="{BB962C8B-B14F-4D97-AF65-F5344CB8AC3E}">
        <p14:creationId xmlns:p14="http://schemas.microsoft.com/office/powerpoint/2010/main" val="274603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25</a:t>
            </a:fld>
            <a:endParaRPr lang="en-US" dirty="0"/>
          </a:p>
        </p:txBody>
      </p:sp>
    </p:spTree>
    <p:extLst>
      <p:ext uri="{BB962C8B-B14F-4D97-AF65-F5344CB8AC3E}">
        <p14:creationId xmlns:p14="http://schemas.microsoft.com/office/powerpoint/2010/main" val="1863087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730511"/>
          </a:xfrm>
        </p:spPr>
        <p:txBody>
          <a:bodyPr/>
          <a:lstStyle/>
          <a:p>
            <a:pPr defTabSz="942289">
              <a:defRPr/>
            </a:pPr>
            <a:endParaRPr lang="en-US" sz="11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26</a:t>
            </a:fld>
            <a:endParaRPr lang="en-US" dirty="0"/>
          </a:p>
        </p:txBody>
      </p:sp>
    </p:spTree>
    <p:extLst>
      <p:ext uri="{BB962C8B-B14F-4D97-AF65-F5344CB8AC3E}">
        <p14:creationId xmlns:p14="http://schemas.microsoft.com/office/powerpoint/2010/main" val="29833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27</a:t>
            </a:fld>
            <a:endParaRPr lang="en-US" dirty="0"/>
          </a:p>
        </p:txBody>
      </p:sp>
    </p:spTree>
    <p:extLst>
      <p:ext uri="{BB962C8B-B14F-4D97-AF65-F5344CB8AC3E}">
        <p14:creationId xmlns:p14="http://schemas.microsoft.com/office/powerpoint/2010/main" val="3712447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28</a:t>
            </a:fld>
            <a:endParaRPr lang="en-US" dirty="0"/>
          </a:p>
        </p:txBody>
      </p:sp>
    </p:spTree>
    <p:extLst>
      <p:ext uri="{BB962C8B-B14F-4D97-AF65-F5344CB8AC3E}">
        <p14:creationId xmlns:p14="http://schemas.microsoft.com/office/powerpoint/2010/main" val="116891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29</a:t>
            </a:fld>
            <a:endParaRPr lang="en-US" dirty="0"/>
          </a:p>
        </p:txBody>
      </p:sp>
    </p:spTree>
    <p:extLst>
      <p:ext uri="{BB962C8B-B14F-4D97-AF65-F5344CB8AC3E}">
        <p14:creationId xmlns:p14="http://schemas.microsoft.com/office/powerpoint/2010/main" val="316735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6FBFDB-C426-4434-9683-C77164F178CC}" type="slidenum">
              <a:rPr lang="en-US" smtClean="0"/>
              <a:t>3</a:t>
            </a:fld>
            <a:endParaRPr lang="en-US" dirty="0"/>
          </a:p>
        </p:txBody>
      </p:sp>
    </p:spTree>
    <p:extLst>
      <p:ext uri="{BB962C8B-B14F-4D97-AF65-F5344CB8AC3E}">
        <p14:creationId xmlns:p14="http://schemas.microsoft.com/office/powerpoint/2010/main" val="2612727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224814"/>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dirty="0">
              <a:latin typeface="+mn-lt"/>
            </a:endParaRPr>
          </a:p>
        </p:txBody>
      </p:sp>
      <p:sp>
        <p:nvSpPr>
          <p:cNvPr id="4" name="Slide Number Placeholder 3"/>
          <p:cNvSpPr>
            <a:spLocks noGrp="1"/>
          </p:cNvSpPr>
          <p:nvPr>
            <p:ph type="sldNum" sz="quarter" idx="5"/>
          </p:nvPr>
        </p:nvSpPr>
        <p:spPr>
          <a:xfrm>
            <a:off x="4023093" y="8917422"/>
            <a:ext cx="3077739" cy="469424"/>
          </a:xfrm>
          <a:prstGeom prst="rect">
            <a:avLst/>
          </a:prstGeom>
        </p:spPr>
        <p:txBody>
          <a:bodyPr/>
          <a:lstStyle/>
          <a:p>
            <a:fld id="{2013258C-65B7-41DE-A61E-076302EE3C4E}" type="slidenum">
              <a:rPr lang="en-US" smtClean="0"/>
              <a:pPr/>
              <a:t>30</a:t>
            </a:fld>
            <a:endParaRPr lang="en-US" dirty="0"/>
          </a:p>
        </p:txBody>
      </p:sp>
    </p:spTree>
    <p:extLst>
      <p:ext uri="{BB962C8B-B14F-4D97-AF65-F5344CB8AC3E}">
        <p14:creationId xmlns:p14="http://schemas.microsoft.com/office/powerpoint/2010/main" val="2860304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45" lvl="0" indent="0">
              <a:buFont typeface="Arial" panose="020B0604020202020204" pitchFamily="34" charset="0"/>
              <a:buNone/>
            </a:pPr>
            <a:endParaRPr lang="en-US" sz="1100" dirty="0">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31</a:t>
            </a:fld>
            <a:endParaRPr lang="en-US" dirty="0"/>
          </a:p>
        </p:txBody>
      </p:sp>
    </p:spTree>
    <p:extLst>
      <p:ext uri="{BB962C8B-B14F-4D97-AF65-F5344CB8AC3E}">
        <p14:creationId xmlns:p14="http://schemas.microsoft.com/office/powerpoint/2010/main" val="805861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45" lvl="0" indent="0">
              <a:buFont typeface="Arial" panose="020B0604020202020204" pitchFamily="34" charset="0"/>
              <a:buNone/>
            </a:pP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32</a:t>
            </a:fld>
            <a:endParaRPr lang="en-US" dirty="0"/>
          </a:p>
        </p:txBody>
      </p:sp>
    </p:spTree>
    <p:extLst>
      <p:ext uri="{BB962C8B-B14F-4D97-AF65-F5344CB8AC3E}">
        <p14:creationId xmlns:p14="http://schemas.microsoft.com/office/powerpoint/2010/main" val="211264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654313"/>
          </a:xfrm>
        </p:spPr>
        <p:txBody>
          <a:bodyPr/>
          <a:lstStyle/>
          <a:p>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33</a:t>
            </a:fld>
            <a:endParaRPr lang="en-US" dirty="0"/>
          </a:p>
        </p:txBody>
      </p:sp>
    </p:spTree>
    <p:extLst>
      <p:ext uri="{BB962C8B-B14F-4D97-AF65-F5344CB8AC3E}">
        <p14:creationId xmlns:p14="http://schemas.microsoft.com/office/powerpoint/2010/main" val="2689825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654313"/>
          </a:xfrm>
        </p:spPr>
        <p:txBody>
          <a:bodyPr/>
          <a:lstStyle/>
          <a:p>
            <a:endParaRPr lang="en-US" sz="10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34</a:t>
            </a:fld>
            <a:endParaRPr lang="en-US" dirty="0"/>
          </a:p>
        </p:txBody>
      </p:sp>
    </p:spTree>
    <p:extLst>
      <p:ext uri="{BB962C8B-B14F-4D97-AF65-F5344CB8AC3E}">
        <p14:creationId xmlns:p14="http://schemas.microsoft.com/office/powerpoint/2010/main" val="323693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457897"/>
          </a:xfrm>
        </p:spPr>
        <p:txBody>
          <a:bodyPr/>
          <a:lstStyle/>
          <a:p>
            <a:endParaRPr lang="en-US" sz="1100" b="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4</a:t>
            </a:fld>
            <a:endParaRPr lang="en-US" dirty="0"/>
          </a:p>
        </p:txBody>
      </p:sp>
    </p:spTree>
    <p:extLst>
      <p:ext uri="{BB962C8B-B14F-4D97-AF65-F5344CB8AC3E}">
        <p14:creationId xmlns:p14="http://schemas.microsoft.com/office/powerpoint/2010/main" val="296865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654311"/>
          </a:xfrm>
        </p:spPr>
        <p:txBody>
          <a:bodyPr/>
          <a:lstStyle/>
          <a:p>
            <a:pPr eaLnBrk="1" hangingPunct="1"/>
            <a:endParaRPr lang="en-US" sz="11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5</a:t>
            </a:fld>
            <a:endParaRPr lang="en-US" dirty="0"/>
          </a:p>
        </p:txBody>
      </p:sp>
    </p:spTree>
    <p:extLst>
      <p:ext uri="{BB962C8B-B14F-4D97-AF65-F5344CB8AC3E}">
        <p14:creationId xmlns:p14="http://schemas.microsoft.com/office/powerpoint/2010/main" val="135681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6</a:t>
            </a:fld>
            <a:endParaRPr lang="en-US" dirty="0"/>
          </a:p>
        </p:txBody>
      </p:sp>
    </p:spTree>
    <p:extLst>
      <p:ext uri="{BB962C8B-B14F-4D97-AF65-F5344CB8AC3E}">
        <p14:creationId xmlns:p14="http://schemas.microsoft.com/office/powerpoint/2010/main" val="231187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7</a:t>
            </a:fld>
            <a:endParaRPr lang="en-US" dirty="0"/>
          </a:p>
        </p:txBody>
      </p:sp>
    </p:spTree>
    <p:extLst>
      <p:ext uri="{BB962C8B-B14F-4D97-AF65-F5344CB8AC3E}">
        <p14:creationId xmlns:p14="http://schemas.microsoft.com/office/powerpoint/2010/main" val="173248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8</a:t>
            </a:fld>
            <a:endParaRPr lang="en-US" dirty="0"/>
          </a:p>
        </p:txBody>
      </p:sp>
    </p:spTree>
    <p:extLst>
      <p:ext uri="{BB962C8B-B14F-4D97-AF65-F5344CB8AC3E}">
        <p14:creationId xmlns:p14="http://schemas.microsoft.com/office/powerpoint/2010/main" val="169277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b="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9</a:t>
            </a:fld>
            <a:endParaRPr lang="en-US" dirty="0"/>
          </a:p>
        </p:txBody>
      </p:sp>
    </p:spTree>
    <p:extLst>
      <p:ext uri="{BB962C8B-B14F-4D97-AF65-F5344CB8AC3E}">
        <p14:creationId xmlns:p14="http://schemas.microsoft.com/office/powerpoint/2010/main" val="4028966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692275"/>
            <a:ext cx="7772400" cy="1736725"/>
          </a:xfrm>
        </p:spPr>
        <p:txBody>
          <a:bodyPr anchor="b"/>
          <a:lstStyle>
            <a:lvl1pPr>
              <a:defRPr sz="4400"/>
            </a:lvl1pPr>
          </a:lstStyle>
          <a:p>
            <a:r>
              <a:rPr lang="en-US"/>
              <a:t>Click to edit Master title style</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628" name="Rectangle 4"/>
          <p:cNvSpPr>
            <a:spLocks noGrp="1" noChangeArrowheads="1"/>
          </p:cNvSpPr>
          <p:nvPr>
            <p:ph type="dt" sz="quarter" idx="2"/>
          </p:nvPr>
        </p:nvSpPr>
        <p:spPr>
          <a:xfrm>
            <a:off x="457200" y="6248400"/>
            <a:ext cx="2133600" cy="457200"/>
          </a:xfrm>
        </p:spPr>
        <p:txBody>
          <a:bodyPr/>
          <a:lstStyle>
            <a:lvl1pPr>
              <a:defRPr/>
            </a:lvl1pPr>
          </a:lstStyle>
          <a:p>
            <a:endParaRPr lang="en-US" dirty="0"/>
          </a:p>
        </p:txBody>
      </p:sp>
      <p:sp>
        <p:nvSpPr>
          <p:cNvPr id="26629" name="Rectangle 5"/>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26630" name="Rectangle 6"/>
          <p:cNvSpPr>
            <a:spLocks noGrp="1" noChangeArrowheads="1"/>
          </p:cNvSpPr>
          <p:nvPr>
            <p:ph type="sldNum" sz="quarter" idx="4"/>
          </p:nvPr>
        </p:nvSpPr>
        <p:spPr>
          <a:xfrm>
            <a:off x="6553200" y="6248400"/>
            <a:ext cx="2133600" cy="457200"/>
          </a:xfrm>
        </p:spPr>
        <p:txBody>
          <a:bodyPr/>
          <a:lstStyle>
            <a:lvl1pPr>
              <a:defRPr>
                <a:solidFill>
                  <a:schemeClr val="tx1"/>
                </a:solidFill>
              </a:defRPr>
            </a:lvl1pPr>
          </a:lstStyle>
          <a:p>
            <a:fld id="{3F14A40D-2925-4B40-81E3-D6E43FDD7872}" type="slidenum">
              <a:rPr lang="en-US"/>
              <a:pPr/>
              <a:t>‹#›</a:t>
            </a:fld>
            <a:endParaRPr lang="en-US" dirty="0"/>
          </a:p>
        </p:txBody>
      </p:sp>
      <p:pic>
        <p:nvPicPr>
          <p:cNvPr id="26631" name="Picture 7"/>
          <p:cNvPicPr>
            <a:picLocks noChangeAspect="1" noChangeArrowheads="1"/>
          </p:cNvPicPr>
          <p:nvPr/>
        </p:nvPicPr>
        <p:blipFill>
          <a:blip r:embed="rId2" cstate="print"/>
          <a:srcRect/>
          <a:stretch>
            <a:fillRect/>
          </a:stretch>
        </p:blipFill>
        <p:spPr bwMode="auto">
          <a:xfrm>
            <a:off x="6629400" y="5410200"/>
            <a:ext cx="1939925" cy="1096963"/>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A20645E-B838-43D8-A841-C8CBF76A1FA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C6D0755-7CEE-4B20-812A-87CB9DF08CC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82537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57434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20614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88040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6767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31241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1087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70641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5446D1-883B-4BD7-87B5-ADA8B2ACC1EE}"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21534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07973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5119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AEC07B-8437-48C3-9128-C1E3EF18ADB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F1B11D4-760D-47D5-B167-E14F3E5EDCE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B5904E2-9810-4021-A829-BB5D49872E3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84E6E2A-3275-4F58-903E-DF72E3C7191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C1F95AA-AC99-474D-9C49-B9CBC4AC38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19482D-0F64-4AA8-85DE-CD892C9C5D8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14D89B-EA82-462F-8538-B624A5754DF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C0C0C0"/>
                  </a:outerShdw>
                </a:effectLst>
              </a:defRPr>
            </a:lvl1pPr>
          </a:lstStyle>
          <a:p>
            <a:endParaRPr lang="en-US" dirty="0"/>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C0C0C0"/>
                  </a:outerShdw>
                </a:effectLst>
              </a:defRPr>
            </a:lvl1pPr>
          </a:lstStyle>
          <a:p>
            <a:endParaRPr lang="en-US" dirty="0"/>
          </a:p>
        </p:txBody>
      </p:sp>
      <p:sp>
        <p:nvSpPr>
          <p:cNvPr id="25606" name="Rectangle 6"/>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effectLst>
                  <a:outerShdw blurRad="38100" dist="38100" dir="2700000" algn="tl">
                    <a:srgbClr val="C0C0C0"/>
                  </a:outerShdw>
                </a:effectLst>
              </a:defRPr>
            </a:lvl1pPr>
          </a:lstStyle>
          <a:p>
            <a:fld id="{36116B7D-A480-4E22-945D-B9FD0746EBE8}" type="slidenum">
              <a:rPr lang="en-US"/>
              <a:pPr/>
              <a:t>‹#›</a:t>
            </a:fld>
            <a:endParaRPr lang="en-US" dirty="0"/>
          </a:p>
        </p:txBody>
      </p:sp>
      <p:pic>
        <p:nvPicPr>
          <p:cNvPr id="25607" name="Picture 7"/>
          <p:cNvPicPr>
            <a:picLocks noChangeAspect="1" noChangeArrowheads="1"/>
          </p:cNvPicPr>
          <p:nvPr/>
        </p:nvPicPr>
        <p:blipFill>
          <a:blip r:embed="rId13" cstate="print"/>
          <a:srcRect/>
          <a:stretch>
            <a:fillRect/>
          </a:stretch>
        </p:blipFill>
        <p:spPr bwMode="auto">
          <a:xfrm>
            <a:off x="6629400" y="5410200"/>
            <a:ext cx="1939925" cy="1096963"/>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spcBef>
          <a:spcPct val="0"/>
        </a:spcBef>
        <a:spcAft>
          <a:spcPct val="0"/>
        </a:spcAft>
        <a:defRPr sz="3600">
          <a:solidFill>
            <a:schemeClr val="bg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2pPr>
      <a:lvl3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3pPr>
      <a:lvl4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4pPr>
      <a:lvl5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rgbClr val="FF0000"/>
        </a:buClr>
        <a:buSzPct val="80000"/>
        <a:buFont typeface="Wingdings" pitchFamily="2" charset="2"/>
        <a:buChar char="Ø"/>
        <a:defRPr sz="3200">
          <a:solidFill>
            <a:srgbClr val="0000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rgbClr val="000000"/>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bg1"/>
        </a:buClr>
        <a:buChar char="•"/>
        <a:defRPr sz="2400">
          <a:solidFill>
            <a:srgbClr val="000000"/>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rgbClr val="000000"/>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028-7047-4966-9DCE-896815D069D7}" type="datetimeFigureOut">
              <a:rPr lang="en-US" smtClean="0"/>
              <a:t>11/10/2021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7CB6-9093-4ED0-8BA3-F64051344DE8}" type="slidenum">
              <a:rPr lang="en-US" smtClean="0"/>
              <a:t>‹#›</a:t>
            </a:fld>
            <a:endParaRPr lang="en-US" dirty="0"/>
          </a:p>
        </p:txBody>
      </p:sp>
    </p:spTree>
    <p:extLst>
      <p:ext uri="{BB962C8B-B14F-4D97-AF65-F5344CB8AC3E}">
        <p14:creationId xmlns:p14="http://schemas.microsoft.com/office/powerpoint/2010/main" val="5719276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mailto:Patricia.dahlman@state.mn.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Julie.Remington@state.mn.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orking on a computer&#10;&#10;Description automatically generated with low confidence">
            <a:extLst>
              <a:ext uri="{FF2B5EF4-FFF2-40B4-BE49-F238E27FC236}">
                <a16:creationId xmlns:a16="http://schemas.microsoft.com/office/drawing/2014/main" id="{ECB6E1B4-8178-4465-987D-0137A21C62E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1074"/>
          <a:stretch/>
        </p:blipFill>
        <p:spPr>
          <a:xfrm>
            <a:off x="0" y="0"/>
            <a:ext cx="9144000" cy="6855162"/>
          </a:xfrm>
        </p:spPr>
      </p:pic>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6" name="Picture 15" descr="Shape, rectangle&#10;&#10;Description automatically generated">
            <a:extLst>
              <a:ext uri="{FF2B5EF4-FFF2-40B4-BE49-F238E27FC236}">
                <a16:creationId xmlns:a16="http://schemas.microsoft.com/office/drawing/2014/main" id="{B5721588-2514-4A29-BB35-714A19DD4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81600"/>
            <a:ext cx="9144000" cy="1654512"/>
          </a:xfrm>
          <a:prstGeom prst="rect">
            <a:avLst/>
          </a:prstGeom>
        </p:spPr>
      </p:pic>
      <p:sp>
        <p:nvSpPr>
          <p:cNvPr id="18" name="Text Box 13">
            <a:extLst>
              <a:ext uri="{FF2B5EF4-FFF2-40B4-BE49-F238E27FC236}">
                <a16:creationId xmlns:a16="http://schemas.microsoft.com/office/drawing/2014/main" id="{CC891E9A-8764-4CFE-A73E-A387E23ABE19}"/>
              </a:ext>
            </a:extLst>
          </p:cNvPr>
          <p:cNvSpPr txBox="1">
            <a:spLocks noChangeArrowheads="1"/>
          </p:cNvSpPr>
          <p:nvPr/>
        </p:nvSpPr>
        <p:spPr bwMode="auto">
          <a:xfrm>
            <a:off x="2819400" y="5486400"/>
            <a:ext cx="6172200" cy="400110"/>
          </a:xfrm>
          <a:prstGeom prst="rect">
            <a:avLst/>
          </a:prstGeom>
          <a:noFill/>
          <a:ln w="9525">
            <a:noFill/>
            <a:miter lim="800000"/>
            <a:headEnd/>
            <a:tailEnd/>
          </a:ln>
        </p:spPr>
        <p:txBody>
          <a:bodyPr wrap="square">
            <a:spAutoFit/>
          </a:bodyPr>
          <a:lstStyle/>
          <a:p>
            <a:pPr algn="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New Users of CareerOneStop</a:t>
            </a:r>
          </a:p>
        </p:txBody>
      </p:sp>
    </p:spTree>
    <p:extLst>
      <p:ext uri="{BB962C8B-B14F-4D97-AF65-F5344CB8AC3E}">
        <p14:creationId xmlns:p14="http://schemas.microsoft.com/office/powerpoint/2010/main" val="348944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Interest Assessment</a:t>
            </a:r>
          </a:p>
        </p:txBody>
      </p:sp>
      <p:pic>
        <p:nvPicPr>
          <p:cNvPr id="3" name="Picture 2">
            <a:extLst>
              <a:ext uri="{FF2B5EF4-FFF2-40B4-BE49-F238E27FC236}">
                <a16:creationId xmlns:a16="http://schemas.microsoft.com/office/drawing/2014/main" id="{C977434F-A89A-412F-8CB9-EB6DF4572B60}"/>
              </a:ext>
            </a:extLst>
          </p:cNvPr>
          <p:cNvPicPr>
            <a:picLocks noChangeAspect="1"/>
          </p:cNvPicPr>
          <p:nvPr/>
        </p:nvPicPr>
        <p:blipFill>
          <a:blip r:embed="rId3"/>
          <a:stretch>
            <a:fillRect/>
          </a:stretch>
        </p:blipFill>
        <p:spPr>
          <a:xfrm>
            <a:off x="539543" y="1371600"/>
            <a:ext cx="8064914"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146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995EE-4B46-4599-A984-4993AAC35B1C}"/>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B07FB-8AE2-4276-9E78-3011C4864864}"/>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Interest Assessment Results</a:t>
            </a:r>
          </a:p>
        </p:txBody>
      </p:sp>
      <p:pic>
        <p:nvPicPr>
          <p:cNvPr id="3" name="Picture 2">
            <a:extLst>
              <a:ext uri="{FF2B5EF4-FFF2-40B4-BE49-F238E27FC236}">
                <a16:creationId xmlns:a16="http://schemas.microsoft.com/office/drawing/2014/main" id="{DEC5AB20-87E6-448F-8D69-9DFE9BF85F48}"/>
              </a:ext>
            </a:extLst>
          </p:cNvPr>
          <p:cNvPicPr>
            <a:picLocks noChangeAspect="1"/>
          </p:cNvPicPr>
          <p:nvPr/>
        </p:nvPicPr>
        <p:blipFill>
          <a:blip r:embed="rId3"/>
          <a:stretch>
            <a:fillRect/>
          </a:stretch>
        </p:blipFill>
        <p:spPr>
          <a:xfrm>
            <a:off x="771329" y="1219200"/>
            <a:ext cx="7601341" cy="5086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32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4D1F-E5E7-4F3D-957D-11E33104F8E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Occupation Profile </a:t>
            </a:r>
          </a:p>
        </p:txBody>
      </p:sp>
      <p:sp>
        <p:nvSpPr>
          <p:cNvPr id="5" name="Rectangle 4">
            <a:extLst>
              <a:ext uri="{FF2B5EF4-FFF2-40B4-BE49-F238E27FC236}">
                <a16:creationId xmlns:a16="http://schemas.microsoft.com/office/drawing/2014/main" id="{A2DF7467-E4E0-4714-A854-8B006D655ECC}"/>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FFA7B729-D025-4BC8-B42D-F15075A2A90C}"/>
              </a:ext>
            </a:extLst>
          </p:cNvPr>
          <p:cNvPicPr>
            <a:picLocks noGrp="1" noChangeAspect="1"/>
          </p:cNvPicPr>
          <p:nvPr>
            <p:ph idx="1"/>
          </p:nvPr>
        </p:nvPicPr>
        <p:blipFill rotWithShape="1">
          <a:blip r:embed="rId3"/>
          <a:srcRect l="13889" t="18291" r="14816" b="5991"/>
          <a:stretch/>
        </p:blipFill>
        <p:spPr>
          <a:xfrm>
            <a:off x="595204" y="1295400"/>
            <a:ext cx="7953592" cy="4751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932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Find Training</a:t>
            </a:r>
          </a:p>
        </p:txBody>
      </p:sp>
      <p:pic>
        <p:nvPicPr>
          <p:cNvPr id="3" name="Picture 2">
            <a:extLst>
              <a:ext uri="{FF2B5EF4-FFF2-40B4-BE49-F238E27FC236}">
                <a16:creationId xmlns:a16="http://schemas.microsoft.com/office/drawing/2014/main" id="{3BDD852D-FF0C-42F7-BA7D-E7CBFECB75CF}"/>
              </a:ext>
            </a:extLst>
          </p:cNvPr>
          <p:cNvPicPr>
            <a:picLocks noChangeAspect="1"/>
          </p:cNvPicPr>
          <p:nvPr/>
        </p:nvPicPr>
        <p:blipFill>
          <a:blip r:embed="rId3"/>
          <a:stretch>
            <a:fillRect/>
          </a:stretch>
        </p:blipFill>
        <p:spPr>
          <a:xfrm>
            <a:off x="677893" y="1219200"/>
            <a:ext cx="7788213" cy="5135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21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995EE-4B46-4599-A984-4993AAC35B1C}"/>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B07FB-8AE2-4276-9E78-3011C4864864}"/>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Local Training Finder</a:t>
            </a:r>
          </a:p>
        </p:txBody>
      </p:sp>
      <p:pic>
        <p:nvPicPr>
          <p:cNvPr id="3" name="Picture 2">
            <a:extLst>
              <a:ext uri="{FF2B5EF4-FFF2-40B4-BE49-F238E27FC236}">
                <a16:creationId xmlns:a16="http://schemas.microsoft.com/office/drawing/2014/main" id="{B6588663-5B15-4ED9-8814-69E72726229E}"/>
              </a:ext>
            </a:extLst>
          </p:cNvPr>
          <p:cNvPicPr>
            <a:picLocks noChangeAspect="1"/>
          </p:cNvPicPr>
          <p:nvPr/>
        </p:nvPicPr>
        <p:blipFill>
          <a:blip r:embed="rId3"/>
          <a:stretch>
            <a:fillRect/>
          </a:stretch>
        </p:blipFill>
        <p:spPr>
          <a:xfrm>
            <a:off x="590134" y="1295400"/>
            <a:ext cx="8096666" cy="5016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92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Certification Finder</a:t>
            </a:r>
          </a:p>
        </p:txBody>
      </p:sp>
      <p:pic>
        <p:nvPicPr>
          <p:cNvPr id="3" name="Picture 2">
            <a:extLst>
              <a:ext uri="{FF2B5EF4-FFF2-40B4-BE49-F238E27FC236}">
                <a16:creationId xmlns:a16="http://schemas.microsoft.com/office/drawing/2014/main" id="{1DDBEC2E-0057-43F3-970A-428C56A148F0}"/>
              </a:ext>
            </a:extLst>
          </p:cNvPr>
          <p:cNvPicPr>
            <a:picLocks noChangeAspect="1"/>
          </p:cNvPicPr>
          <p:nvPr/>
        </p:nvPicPr>
        <p:blipFill>
          <a:blip r:embed="rId3"/>
          <a:stretch>
            <a:fillRect/>
          </a:stretch>
        </p:blipFill>
        <p:spPr>
          <a:xfrm>
            <a:off x="942788" y="1295400"/>
            <a:ext cx="7258423" cy="4896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751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Certification Finder Detail Page</a:t>
            </a:r>
          </a:p>
        </p:txBody>
      </p:sp>
      <p:pic>
        <p:nvPicPr>
          <p:cNvPr id="3" name="Picture 2">
            <a:extLst>
              <a:ext uri="{FF2B5EF4-FFF2-40B4-BE49-F238E27FC236}">
                <a16:creationId xmlns:a16="http://schemas.microsoft.com/office/drawing/2014/main" id="{694F599B-1FA1-44D2-A922-ECE393727268}"/>
              </a:ext>
            </a:extLst>
          </p:cNvPr>
          <p:cNvPicPr>
            <a:picLocks noChangeAspect="1"/>
          </p:cNvPicPr>
          <p:nvPr/>
        </p:nvPicPr>
        <p:blipFill>
          <a:blip r:embed="rId3"/>
          <a:stretch>
            <a:fillRect/>
          </a:stretch>
        </p:blipFill>
        <p:spPr>
          <a:xfrm>
            <a:off x="1948951" y="1188760"/>
            <a:ext cx="5537485" cy="5391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373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Search</a:t>
            </a:r>
          </a:p>
        </p:txBody>
      </p:sp>
      <p:pic>
        <p:nvPicPr>
          <p:cNvPr id="3" name="Picture 2">
            <a:extLst>
              <a:ext uri="{FF2B5EF4-FFF2-40B4-BE49-F238E27FC236}">
                <a16:creationId xmlns:a16="http://schemas.microsoft.com/office/drawing/2014/main" id="{FC5D4E47-35DA-4A9C-977E-F0F3A3F92429}"/>
              </a:ext>
            </a:extLst>
          </p:cNvPr>
          <p:cNvPicPr>
            <a:picLocks noChangeAspect="1"/>
          </p:cNvPicPr>
          <p:nvPr/>
        </p:nvPicPr>
        <p:blipFill>
          <a:blip r:embed="rId3"/>
          <a:stretch>
            <a:fillRect/>
          </a:stretch>
        </p:blipFill>
        <p:spPr>
          <a:xfrm>
            <a:off x="1371600" y="1143000"/>
            <a:ext cx="6629400" cy="5286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74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Finder</a:t>
            </a:r>
          </a:p>
        </p:txBody>
      </p:sp>
      <p:pic>
        <p:nvPicPr>
          <p:cNvPr id="3" name="Picture 2">
            <a:extLst>
              <a:ext uri="{FF2B5EF4-FFF2-40B4-BE49-F238E27FC236}">
                <a16:creationId xmlns:a16="http://schemas.microsoft.com/office/drawing/2014/main" id="{42E1229F-BCB8-46A6-9A6A-3BA5B627F2CA}"/>
              </a:ext>
            </a:extLst>
          </p:cNvPr>
          <p:cNvPicPr>
            <a:picLocks noChangeAspect="1"/>
          </p:cNvPicPr>
          <p:nvPr/>
        </p:nvPicPr>
        <p:blipFill>
          <a:blip r:embed="rId3"/>
          <a:stretch>
            <a:fillRect/>
          </a:stretch>
        </p:blipFill>
        <p:spPr>
          <a:xfrm>
            <a:off x="634586" y="1371600"/>
            <a:ext cx="8052214" cy="4997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29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Finder Detail Page</a:t>
            </a:r>
          </a:p>
        </p:txBody>
      </p:sp>
      <p:pic>
        <p:nvPicPr>
          <p:cNvPr id="3" name="Picture 2">
            <a:extLst>
              <a:ext uri="{FF2B5EF4-FFF2-40B4-BE49-F238E27FC236}">
                <a16:creationId xmlns:a16="http://schemas.microsoft.com/office/drawing/2014/main" id="{522AA72D-2159-4B72-BE95-F902AE372066}"/>
              </a:ext>
            </a:extLst>
          </p:cNvPr>
          <p:cNvPicPr>
            <a:picLocks noChangeAspect="1"/>
          </p:cNvPicPr>
          <p:nvPr/>
        </p:nvPicPr>
        <p:blipFill>
          <a:blip r:embed="rId3"/>
          <a:stretch>
            <a:fillRect/>
          </a:stretch>
        </p:blipFill>
        <p:spPr>
          <a:xfrm>
            <a:off x="793556" y="1143000"/>
            <a:ext cx="7556888" cy="5023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657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3048000" y="914400"/>
            <a:ext cx="5638800" cy="4495800"/>
          </a:xfrm>
        </p:spPr>
        <p:txBody>
          <a:bodyPr/>
          <a:lstStyle/>
          <a:p>
            <a:pPr marL="0" indent="0">
              <a:buNone/>
            </a:pPr>
            <a:r>
              <a:rPr lang="en-US" sz="4800" dirty="0">
                <a:solidFill>
                  <a:schemeClr val="bg2"/>
                </a:solidFill>
                <a:effectLst/>
                <a:latin typeface="Avenir Next LT Pro Demi" panose="020B0604020202020204" pitchFamily="34" charset="0"/>
                <a:ea typeface="Calibri" panose="020F0502020204030204" pitchFamily="34" charset="0"/>
                <a:cs typeface="Aharoni" panose="02010803020104030203" pitchFamily="2" charset="-79"/>
              </a:rPr>
              <a:t>“This has been amazing! I have so under utilized this resource. Not any more! Thanks so much!”</a:t>
            </a:r>
            <a:endParaRPr lang="en-US" sz="4800" dirty="0">
              <a:solidFill>
                <a:schemeClr val="bg2"/>
              </a:solidFill>
              <a:effectLst/>
              <a:latin typeface="Avenir Next LT Pro Demi" panose="020B0604020202020204" pitchFamily="34" charset="0"/>
              <a:cs typeface="Aharoni" panose="02010803020104030203" pitchFamily="2" charset="-79"/>
            </a:endParaRPr>
          </a:p>
          <a:p>
            <a:pPr marL="0" indent="0" algn="ctr">
              <a:buNone/>
            </a:pPr>
            <a:endParaRPr lang="en-US" sz="3600" dirty="0">
              <a:effectLst/>
              <a:latin typeface="Calibri" panose="020F0502020204030204" pitchFamily="34" charset="0"/>
              <a:cs typeface="Calibri" panose="020F0502020204030204" pitchFamily="34" charset="0"/>
            </a:endParaRPr>
          </a:p>
        </p:txBody>
      </p:sp>
      <p:pic>
        <p:nvPicPr>
          <p:cNvPr id="5" name="Graphic 4" descr="Marketing with solid fill">
            <a:extLst>
              <a:ext uri="{FF2B5EF4-FFF2-40B4-BE49-F238E27FC236}">
                <a16:creationId xmlns:a16="http://schemas.microsoft.com/office/drawing/2014/main" id="{2FAF559C-8ADE-42FF-8B29-95B2536B6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83464" y="719328"/>
            <a:ext cx="2743200" cy="2743200"/>
          </a:xfrm>
          <a:prstGeom prst="rect">
            <a:avLst/>
          </a:prstGeom>
        </p:spPr>
      </p:pic>
    </p:spTree>
    <p:extLst>
      <p:ext uri="{BB962C8B-B14F-4D97-AF65-F5344CB8AC3E}">
        <p14:creationId xmlns:p14="http://schemas.microsoft.com/office/powerpoint/2010/main" val="123982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Resume Guide</a:t>
            </a:r>
          </a:p>
        </p:txBody>
      </p:sp>
      <p:pic>
        <p:nvPicPr>
          <p:cNvPr id="3" name="Picture 2">
            <a:extLst>
              <a:ext uri="{FF2B5EF4-FFF2-40B4-BE49-F238E27FC236}">
                <a16:creationId xmlns:a16="http://schemas.microsoft.com/office/drawing/2014/main" id="{2E1E822E-4A60-48E5-A44F-0677AE4A302C}"/>
              </a:ext>
            </a:extLst>
          </p:cNvPr>
          <p:cNvPicPr>
            <a:picLocks noChangeAspect="1"/>
          </p:cNvPicPr>
          <p:nvPr/>
        </p:nvPicPr>
        <p:blipFill>
          <a:blip r:embed="rId3"/>
          <a:stretch>
            <a:fillRect/>
          </a:stretch>
        </p:blipFill>
        <p:spPr>
          <a:xfrm>
            <a:off x="469478" y="1173480"/>
            <a:ext cx="8217322" cy="4597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03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Find Local Help</a:t>
            </a:r>
          </a:p>
        </p:txBody>
      </p:sp>
      <p:pic>
        <p:nvPicPr>
          <p:cNvPr id="1026" name="Picture 2">
            <a:extLst>
              <a:ext uri="{FF2B5EF4-FFF2-40B4-BE49-F238E27FC236}">
                <a16:creationId xmlns:a16="http://schemas.microsoft.com/office/drawing/2014/main" id="{489928BA-EFE2-4181-83EA-9AB493717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4932362" cy="5194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7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American Job Center Finder</a:t>
            </a:r>
          </a:p>
        </p:txBody>
      </p:sp>
      <p:pic>
        <p:nvPicPr>
          <p:cNvPr id="4" name="Picture 3">
            <a:extLst>
              <a:ext uri="{FF2B5EF4-FFF2-40B4-BE49-F238E27FC236}">
                <a16:creationId xmlns:a16="http://schemas.microsoft.com/office/drawing/2014/main" id="{FE5A664F-4EFD-40D3-8DF7-E0E9A092F8B6}"/>
              </a:ext>
            </a:extLst>
          </p:cNvPr>
          <p:cNvPicPr>
            <a:picLocks noChangeAspect="1"/>
          </p:cNvPicPr>
          <p:nvPr/>
        </p:nvPicPr>
        <p:blipFill>
          <a:blip r:embed="rId3"/>
          <a:stretch>
            <a:fillRect/>
          </a:stretch>
        </p:blipFill>
        <p:spPr>
          <a:xfrm>
            <a:off x="566928" y="1303095"/>
            <a:ext cx="8083965" cy="4705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58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ReEntry Program Finder</a:t>
            </a:r>
          </a:p>
        </p:txBody>
      </p:sp>
      <p:pic>
        <p:nvPicPr>
          <p:cNvPr id="3" name="Picture 2">
            <a:extLst>
              <a:ext uri="{FF2B5EF4-FFF2-40B4-BE49-F238E27FC236}">
                <a16:creationId xmlns:a16="http://schemas.microsoft.com/office/drawing/2014/main" id="{919FC8B0-B4B0-4B27-A814-53D0EED2E978}"/>
              </a:ext>
            </a:extLst>
          </p:cNvPr>
          <p:cNvPicPr>
            <a:picLocks noChangeAspect="1"/>
          </p:cNvPicPr>
          <p:nvPr/>
        </p:nvPicPr>
        <p:blipFill>
          <a:blip r:embed="rId3"/>
          <a:stretch>
            <a:fillRect/>
          </a:stretch>
        </p:blipFill>
        <p:spPr>
          <a:xfrm>
            <a:off x="545893" y="1173480"/>
            <a:ext cx="8052214" cy="4908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872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Club Finder</a:t>
            </a:r>
          </a:p>
        </p:txBody>
      </p:sp>
      <p:pic>
        <p:nvPicPr>
          <p:cNvPr id="5" name="Picture 4">
            <a:extLst>
              <a:ext uri="{FF2B5EF4-FFF2-40B4-BE49-F238E27FC236}">
                <a16:creationId xmlns:a16="http://schemas.microsoft.com/office/drawing/2014/main" id="{465B260B-557F-4B22-8DEF-455DA90F1DE8}"/>
              </a:ext>
            </a:extLst>
          </p:cNvPr>
          <p:cNvPicPr>
            <a:picLocks noChangeAspect="1"/>
          </p:cNvPicPr>
          <p:nvPr/>
        </p:nvPicPr>
        <p:blipFill>
          <a:blip r:embed="rId3"/>
          <a:stretch>
            <a:fillRect/>
          </a:stretch>
        </p:blipFill>
        <p:spPr>
          <a:xfrm>
            <a:off x="526842" y="1212591"/>
            <a:ext cx="8090316" cy="5035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191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Toolkit</a:t>
            </a:r>
          </a:p>
        </p:txBody>
      </p:sp>
      <p:pic>
        <p:nvPicPr>
          <p:cNvPr id="3" name="Picture 2">
            <a:extLst>
              <a:ext uri="{FF2B5EF4-FFF2-40B4-BE49-F238E27FC236}">
                <a16:creationId xmlns:a16="http://schemas.microsoft.com/office/drawing/2014/main" id="{FEE43300-F223-4FBC-9CD4-768B9A91D566}"/>
              </a:ext>
            </a:extLst>
          </p:cNvPr>
          <p:cNvPicPr>
            <a:picLocks noChangeAspect="1"/>
          </p:cNvPicPr>
          <p:nvPr/>
        </p:nvPicPr>
        <p:blipFill>
          <a:blip r:embed="rId3"/>
          <a:stretch>
            <a:fillRect/>
          </a:stretch>
        </p:blipFill>
        <p:spPr>
          <a:xfrm>
            <a:off x="1222202" y="1225620"/>
            <a:ext cx="6990809" cy="5022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13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Salary Finder</a:t>
            </a:r>
          </a:p>
        </p:txBody>
      </p:sp>
      <p:pic>
        <p:nvPicPr>
          <p:cNvPr id="3" name="Picture 2">
            <a:extLst>
              <a:ext uri="{FF2B5EF4-FFF2-40B4-BE49-F238E27FC236}">
                <a16:creationId xmlns:a16="http://schemas.microsoft.com/office/drawing/2014/main" id="{86FD7456-E79D-4750-892C-CD0E990F80D8}"/>
              </a:ext>
            </a:extLst>
          </p:cNvPr>
          <p:cNvPicPr>
            <a:picLocks noChangeAspect="1"/>
          </p:cNvPicPr>
          <p:nvPr/>
        </p:nvPicPr>
        <p:blipFill>
          <a:blip r:embed="rId3"/>
          <a:stretch>
            <a:fillRect/>
          </a:stretch>
        </p:blipFill>
        <p:spPr>
          <a:xfrm>
            <a:off x="1209502" y="1295400"/>
            <a:ext cx="6724996" cy="5004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237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39B09C-A029-47A8-A18F-955B8FB3DDAC}"/>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32DA3-5229-4557-8B10-F3C248C2E71D}"/>
              </a:ext>
            </a:extLst>
          </p:cNvPr>
          <p:cNvSpPr>
            <a:spLocks noGrp="1"/>
          </p:cNvSpPr>
          <p:nvPr>
            <p:ph type="title"/>
          </p:nvPr>
        </p:nvSpPr>
        <p:spPr/>
        <p:txBody>
          <a:bodyPr/>
          <a:lstStyle/>
          <a:p>
            <a:r>
              <a:rPr lang="en-US" dirty="0"/>
              <a:t>Industry Reports</a:t>
            </a:r>
          </a:p>
        </p:txBody>
      </p:sp>
      <p:pic>
        <p:nvPicPr>
          <p:cNvPr id="4" name="Picture 3">
            <a:extLst>
              <a:ext uri="{FF2B5EF4-FFF2-40B4-BE49-F238E27FC236}">
                <a16:creationId xmlns:a16="http://schemas.microsoft.com/office/drawing/2014/main" id="{339231B7-2FD0-451E-80B6-C86667FF5BDF}"/>
              </a:ext>
            </a:extLst>
          </p:cNvPr>
          <p:cNvPicPr>
            <a:picLocks noChangeAspect="1"/>
          </p:cNvPicPr>
          <p:nvPr/>
        </p:nvPicPr>
        <p:blipFill>
          <a:blip r:embed="rId3"/>
          <a:stretch>
            <a:fillRect/>
          </a:stretch>
        </p:blipFill>
        <p:spPr>
          <a:xfrm>
            <a:off x="482390" y="1600200"/>
            <a:ext cx="8179220" cy="40832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70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Resources For</a:t>
            </a:r>
          </a:p>
        </p:txBody>
      </p:sp>
      <p:pic>
        <p:nvPicPr>
          <p:cNvPr id="4" name="Picture 3">
            <a:extLst>
              <a:ext uri="{FF2B5EF4-FFF2-40B4-BE49-F238E27FC236}">
                <a16:creationId xmlns:a16="http://schemas.microsoft.com/office/drawing/2014/main" id="{BBA0F2E5-73A1-48D6-8BCC-EE6CF74E5567}"/>
              </a:ext>
            </a:extLst>
          </p:cNvPr>
          <p:cNvPicPr>
            <a:picLocks noChangeAspect="1"/>
          </p:cNvPicPr>
          <p:nvPr/>
        </p:nvPicPr>
        <p:blipFill>
          <a:blip r:embed="rId3"/>
          <a:stretch>
            <a:fillRect/>
          </a:stretch>
        </p:blipFill>
        <p:spPr>
          <a:xfrm>
            <a:off x="1098371" y="1144337"/>
            <a:ext cx="6947257" cy="4864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2315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Veteran and Military Transition Center</a:t>
            </a:r>
          </a:p>
        </p:txBody>
      </p:sp>
      <p:pic>
        <p:nvPicPr>
          <p:cNvPr id="3" name="Picture 2">
            <a:extLst>
              <a:ext uri="{FF2B5EF4-FFF2-40B4-BE49-F238E27FC236}">
                <a16:creationId xmlns:a16="http://schemas.microsoft.com/office/drawing/2014/main" id="{006F1209-77CE-4D3E-A7CC-98EE8F2FA803}"/>
              </a:ext>
            </a:extLst>
          </p:cNvPr>
          <p:cNvPicPr>
            <a:picLocks noChangeAspect="1"/>
          </p:cNvPicPr>
          <p:nvPr/>
        </p:nvPicPr>
        <p:blipFill>
          <a:blip r:embed="rId3"/>
          <a:stretch>
            <a:fillRect/>
          </a:stretch>
        </p:blipFill>
        <p:spPr>
          <a:xfrm>
            <a:off x="652355" y="1173480"/>
            <a:ext cx="7839290" cy="5065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2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60" y="0"/>
            <a:ext cx="9139480" cy="6854610"/>
          </a:xfrm>
          <a:prstGeom prst="rect">
            <a:avLst/>
          </a:prstGeom>
        </p:spPr>
      </p:pic>
      <p:sp>
        <p:nvSpPr>
          <p:cNvPr id="5" name="Title 1">
            <a:extLst>
              <a:ext uri="{FF2B5EF4-FFF2-40B4-BE49-F238E27FC236}">
                <a16:creationId xmlns:a16="http://schemas.microsoft.com/office/drawing/2014/main" id="{A76D36E9-B105-F341-ACF9-F59D1779D8B6}"/>
              </a:ext>
            </a:extLst>
          </p:cNvPr>
          <p:cNvSpPr>
            <a:spLocks noGrp="1"/>
          </p:cNvSpPr>
          <p:nvPr>
            <p:ph type="title"/>
          </p:nvPr>
        </p:nvSpPr>
        <p:spPr>
          <a:xfrm>
            <a:off x="381000" y="274638"/>
            <a:ext cx="2743200" cy="1173162"/>
          </a:xfrm>
        </p:spPr>
        <p:txBody>
          <a:bodyPr>
            <a:noAutofit/>
          </a:bodyPr>
          <a:lstStyle/>
          <a:p>
            <a:r>
              <a:rPr lang="en-US" sz="4400" dirty="0">
                <a:latin typeface="Calibri" panose="020F0502020204030204" pitchFamily="34" charset="0"/>
                <a:cs typeface="Calibri" panose="020F0502020204030204" pitchFamily="34" charset="0"/>
              </a:rPr>
              <a:t>Agenda</a:t>
            </a:r>
          </a:p>
        </p:txBody>
      </p:sp>
      <p:sp>
        <p:nvSpPr>
          <p:cNvPr id="6" name="Text Box 13">
            <a:extLst>
              <a:ext uri="{FF2B5EF4-FFF2-40B4-BE49-F238E27FC236}">
                <a16:creationId xmlns:a16="http://schemas.microsoft.com/office/drawing/2014/main" id="{2A619A91-3B33-C546-9C70-721CDB92905B}"/>
              </a:ext>
            </a:extLst>
          </p:cNvPr>
          <p:cNvSpPr txBox="1">
            <a:spLocks noChangeArrowheads="1"/>
          </p:cNvSpPr>
          <p:nvPr/>
        </p:nvSpPr>
        <p:spPr bwMode="auto">
          <a:xfrm>
            <a:off x="190500" y="1785878"/>
            <a:ext cx="3124200" cy="2492990"/>
          </a:xfrm>
          <a:prstGeom prst="rect">
            <a:avLst/>
          </a:prstGeom>
          <a:noFill/>
          <a:ln w="9525">
            <a:noFill/>
            <a:miter lim="800000"/>
            <a:headEnd/>
            <a:tailEnd/>
          </a:ln>
        </p:spPr>
        <p:txBody>
          <a:bodyPr wrap="square">
            <a:spAutoFit/>
          </a:bodyPr>
          <a:lstStyle/>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What is CareerOneStop?</a:t>
            </a:r>
          </a:p>
          <a:p>
            <a:pPr marL="171450" indent="-171450">
              <a:buClr>
                <a:srgbClr val="FF0000"/>
              </a:buClr>
              <a:buFont typeface="Wingdings" panose="05000000000000000000" pitchFamily="2" charset="2"/>
              <a:buChar char="v"/>
            </a:pPr>
            <a:endParaRPr lang="en-US"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CareerOneStop Content &amp; Tools</a:t>
            </a:r>
          </a:p>
          <a:p>
            <a:pPr>
              <a:buClr>
                <a:srgbClr val="FF0000"/>
              </a:buClr>
            </a:pPr>
            <a:endParaRPr lang="en-US"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Questions</a:t>
            </a:r>
            <a:endParaRPr lang="en-US" sz="2400" dirty="0">
              <a:solidFill>
                <a:srgbClr val="000000"/>
              </a:solidFill>
            </a:endParaRPr>
          </a:p>
        </p:txBody>
      </p:sp>
      <p:pic>
        <p:nvPicPr>
          <p:cNvPr id="3" name="Picture 2">
            <a:extLst>
              <a:ext uri="{FF2B5EF4-FFF2-40B4-BE49-F238E27FC236}">
                <a16:creationId xmlns:a16="http://schemas.microsoft.com/office/drawing/2014/main" id="{23B4B018-FE02-4CE8-B747-35339ED0E455}"/>
              </a:ext>
            </a:extLst>
          </p:cNvPr>
          <p:cNvPicPr>
            <a:picLocks noChangeAspect="1"/>
          </p:cNvPicPr>
          <p:nvPr/>
        </p:nvPicPr>
        <p:blipFill rotWithShape="1">
          <a:blip r:embed="rId4">
            <a:extLst>
              <a:ext uri="{28A0092B-C50C-407E-A947-70E740481C1C}">
                <a14:useLocalDpi xmlns:a14="http://schemas.microsoft.com/office/drawing/2010/main" val="0"/>
              </a:ext>
            </a:extLst>
          </a:blip>
          <a:srcRect l="34827" r="8790"/>
          <a:stretch/>
        </p:blipFill>
        <p:spPr>
          <a:xfrm>
            <a:off x="3429000" y="0"/>
            <a:ext cx="5805903" cy="6858000"/>
          </a:xfrm>
          <a:prstGeom prst="rect">
            <a:avLst/>
          </a:prstGeom>
        </p:spPr>
      </p:pic>
    </p:spTree>
    <p:extLst>
      <p:ext uri="{BB962C8B-B14F-4D97-AF65-F5344CB8AC3E}">
        <p14:creationId xmlns:p14="http://schemas.microsoft.com/office/powerpoint/2010/main" val="214723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452A-05BC-4276-99AC-0F94BA4D1B0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GetMyFuture</a:t>
            </a:r>
          </a:p>
        </p:txBody>
      </p:sp>
      <p:sp>
        <p:nvSpPr>
          <p:cNvPr id="7" name="Rectangle 6">
            <a:extLst>
              <a:ext uri="{FF2B5EF4-FFF2-40B4-BE49-F238E27FC236}">
                <a16:creationId xmlns:a16="http://schemas.microsoft.com/office/drawing/2014/main" id="{ACD032E7-A72E-42B6-92AD-84AB41416E7D}"/>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886DA2-AEFF-4A9C-BB25-2A410D928A0F}"/>
              </a:ext>
            </a:extLst>
          </p:cNvPr>
          <p:cNvPicPr>
            <a:picLocks noChangeAspect="1"/>
          </p:cNvPicPr>
          <p:nvPr/>
        </p:nvPicPr>
        <p:blipFill>
          <a:blip r:embed="rId3"/>
          <a:stretch>
            <a:fillRect/>
          </a:stretch>
        </p:blipFill>
        <p:spPr>
          <a:xfrm>
            <a:off x="1682265" y="1321053"/>
            <a:ext cx="5819841" cy="5158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5952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0DA864-4FE4-41AC-9F9A-E8D01523BA22}"/>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88D8EC-D312-4B8D-AD09-A6C64B95885B}"/>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Career Advisor</a:t>
            </a:r>
          </a:p>
        </p:txBody>
      </p:sp>
      <p:pic>
        <p:nvPicPr>
          <p:cNvPr id="4" name="Picture 3">
            <a:extLst>
              <a:ext uri="{FF2B5EF4-FFF2-40B4-BE49-F238E27FC236}">
                <a16:creationId xmlns:a16="http://schemas.microsoft.com/office/drawing/2014/main" id="{8B5B4B9B-89BD-4027-9166-9A1E73017931}"/>
              </a:ext>
            </a:extLst>
          </p:cNvPr>
          <p:cNvPicPr>
            <a:picLocks noChangeAspect="1"/>
          </p:cNvPicPr>
          <p:nvPr/>
        </p:nvPicPr>
        <p:blipFill>
          <a:blip r:embed="rId3"/>
          <a:stretch>
            <a:fillRect/>
          </a:stretch>
        </p:blipFill>
        <p:spPr>
          <a:xfrm>
            <a:off x="644558" y="1317067"/>
            <a:ext cx="7854884" cy="4686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28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0DA864-4FE4-41AC-9F9A-E8D01523BA22}"/>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88D8EC-D312-4B8D-AD09-A6C64B95885B}"/>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Footer</a:t>
            </a:r>
          </a:p>
        </p:txBody>
      </p:sp>
      <p:pic>
        <p:nvPicPr>
          <p:cNvPr id="3" name="Picture 2">
            <a:extLst>
              <a:ext uri="{FF2B5EF4-FFF2-40B4-BE49-F238E27FC236}">
                <a16:creationId xmlns:a16="http://schemas.microsoft.com/office/drawing/2014/main" id="{B668CF8B-E559-4CDE-AFEE-09756EB5CEC4}"/>
              </a:ext>
            </a:extLst>
          </p:cNvPr>
          <p:cNvPicPr>
            <a:picLocks noChangeAspect="1"/>
          </p:cNvPicPr>
          <p:nvPr/>
        </p:nvPicPr>
        <p:blipFill>
          <a:blip r:embed="rId3"/>
          <a:stretch>
            <a:fillRect/>
          </a:stretch>
        </p:blipFill>
        <p:spPr>
          <a:xfrm>
            <a:off x="736403" y="1336567"/>
            <a:ext cx="7671194" cy="4184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345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Poll Question #1</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905000"/>
            <a:ext cx="8229600" cy="4675186"/>
          </a:xfrm>
        </p:spPr>
        <p:txBody>
          <a:bodyPr/>
          <a:lstStyle/>
          <a:p>
            <a:pPr marL="0" indent="0" algn="ctr">
              <a:buNone/>
            </a:pPr>
            <a:r>
              <a:rPr lang="en-US" b="1" dirty="0">
                <a:effectLst/>
                <a:latin typeface="Calibri" panose="020F0502020204030204" pitchFamily="34" charset="0"/>
              </a:rPr>
              <a:t>We are always looking for ways to let workforce professionals know about CareerOneStop. Do you have suggestions for ways to let people who work in settings like yours learn about the website? </a:t>
            </a:r>
            <a:endParaRPr lang="en-US"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918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Poll Question #2</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524000"/>
            <a:ext cx="8229600" cy="4724400"/>
          </a:xfrm>
        </p:spPr>
        <p:txBody>
          <a:bodyPr/>
          <a:lstStyle/>
          <a:p>
            <a:pPr marL="0" indent="0">
              <a:buNone/>
            </a:pPr>
            <a:r>
              <a:rPr lang="en-US" b="1" dirty="0">
                <a:effectLst/>
                <a:latin typeface="Calibri" panose="020F0502020204030204" pitchFamily="34" charset="0"/>
              </a:rPr>
              <a:t>Which customer group would you like more detailed resources and information about?</a:t>
            </a:r>
            <a:endParaRPr lang="en-US" b="1" dirty="0">
              <a:effectLst/>
              <a:latin typeface="Calibri" panose="020F0502020204030204" pitchFamily="34" charset="0"/>
              <a:cs typeface="Calibri" panose="020F0502020204030204" pitchFamily="34" charset="0"/>
            </a:endParaRP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K-12 students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Youth or young adult job seekers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College students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Job seekers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Laid-off workers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Career changers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Persons seeking a work-related credential</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Veterans or transitioning service members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Persons with a criminal conviction</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Older workers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Persons who have a disability</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Businesses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Other</a:t>
            </a:r>
          </a:p>
          <a:p>
            <a:pPr marL="0" indent="0" algn="ctr">
              <a:buNone/>
            </a:pPr>
            <a:endParaRPr lang="en-US" sz="3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22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Mission</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600200"/>
            <a:ext cx="8229600" cy="3962399"/>
          </a:xfrm>
        </p:spPr>
        <p:txBody>
          <a:bodyPr/>
          <a:lstStyle/>
          <a:p>
            <a:pPr marL="0" indent="0" algn="ctr">
              <a:buNone/>
            </a:pPr>
            <a:r>
              <a:rPr lang="en-US" sz="3600" dirty="0">
                <a:effectLst/>
                <a:latin typeface="Calibri" panose="020F0502020204030204" pitchFamily="34" charset="0"/>
                <a:cs typeface="Calibri" panose="020F0502020204030204" pitchFamily="34" charset="0"/>
              </a:rPr>
              <a:t>To deliver integrated, easy-to-understand workforce information that helps job seekers, students, workers, workforce intermediaries, and employers </a:t>
            </a:r>
            <a:br>
              <a:rPr lang="en-US" sz="3600" dirty="0">
                <a:effectLst/>
                <a:latin typeface="Calibri" panose="020F0502020204030204" pitchFamily="34" charset="0"/>
                <a:cs typeface="Calibri" panose="020F0502020204030204" pitchFamily="34" charset="0"/>
              </a:rPr>
            </a:br>
            <a:r>
              <a:rPr lang="en-US" sz="3600" dirty="0">
                <a:effectLst/>
                <a:latin typeface="Calibri" panose="020F0502020204030204" pitchFamily="34" charset="0"/>
                <a:cs typeface="Calibri" panose="020F0502020204030204" pitchFamily="34" charset="0"/>
              </a:rPr>
              <a:t>develop their capacity and make sound economic decisions.</a:t>
            </a:r>
          </a:p>
        </p:txBody>
      </p:sp>
    </p:spTree>
    <p:extLst>
      <p:ext uri="{BB962C8B-B14F-4D97-AF65-F5344CB8AC3E}">
        <p14:creationId xmlns:p14="http://schemas.microsoft.com/office/powerpoint/2010/main" val="162242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CareerOneStop</a:t>
            </a:r>
          </a:p>
        </p:txBody>
      </p:sp>
      <p:sp>
        <p:nvSpPr>
          <p:cNvPr id="5" name="Rectangle 4">
            <a:extLst>
              <a:ext uri="{FF2B5EF4-FFF2-40B4-BE49-F238E27FC236}">
                <a16:creationId xmlns:a16="http://schemas.microsoft.com/office/drawing/2014/main" id="{55B6E73B-C3AA-4F3D-9FF1-2135718B322F}"/>
              </a:ext>
            </a:extLst>
          </p:cNvPr>
          <p:cNvSpPr/>
          <p:nvPr/>
        </p:nvSpPr>
        <p:spPr>
          <a:xfrm>
            <a:off x="6019800" y="5181600"/>
            <a:ext cx="2819400" cy="1398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67A52AB7-7835-470B-9BAF-9EEE73E12001}"/>
              </a:ext>
            </a:extLst>
          </p:cNvPr>
          <p:cNvSpPr>
            <a:spLocks noGrp="1"/>
          </p:cNvSpPr>
          <p:nvPr>
            <p:ph idx="1"/>
          </p:nvPr>
        </p:nvSpPr>
        <p:spPr>
          <a:xfrm>
            <a:off x="1066799" y="6373814"/>
            <a:ext cx="7820025" cy="304800"/>
          </a:xfrm>
        </p:spPr>
        <p:txBody>
          <a:bodyPr/>
          <a:lstStyle/>
          <a:p>
            <a:pPr marL="0" indent="0">
              <a:buNone/>
            </a:pPr>
            <a:r>
              <a:rPr lang="en-US" sz="1400" dirty="0">
                <a:effectLst/>
                <a:latin typeface="Calibri" panose="020F0502020204030204" pitchFamily="34" charset="0"/>
                <a:cs typeface="Calibri" panose="020F0502020204030204" pitchFamily="34" charset="0"/>
              </a:rPr>
              <a:t>CareerOneStop is sponsored by the U.S. Department of Labor, Employment and Training Administration</a:t>
            </a:r>
          </a:p>
          <a:p>
            <a:pPr marL="0" indent="0">
              <a:buNone/>
            </a:pPr>
            <a:endParaRPr lang="en-US" sz="3600" dirty="0">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592599A-5619-4EF2-8053-3C1DF8EE18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37381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06AE1D2-EF6F-47C0-97FD-1BF5CE2B7500}"/>
              </a:ext>
            </a:extLst>
          </p:cNvPr>
          <p:cNvPicPr>
            <a:picLocks noChangeAspect="1"/>
          </p:cNvPicPr>
          <p:nvPr/>
        </p:nvPicPr>
        <p:blipFill>
          <a:blip r:embed="rId4"/>
          <a:stretch>
            <a:fillRect/>
          </a:stretch>
        </p:blipFill>
        <p:spPr>
          <a:xfrm>
            <a:off x="1250775" y="1114425"/>
            <a:ext cx="6642449" cy="51028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14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6990-95FA-4D2D-9F5F-1862272933F0}"/>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Contact Information</a:t>
            </a:r>
          </a:p>
        </p:txBody>
      </p:sp>
      <p:sp>
        <p:nvSpPr>
          <p:cNvPr id="3" name="Content Placeholder 2">
            <a:extLst>
              <a:ext uri="{FF2B5EF4-FFF2-40B4-BE49-F238E27FC236}">
                <a16:creationId xmlns:a16="http://schemas.microsoft.com/office/drawing/2014/main" id="{9DE88A00-874A-4A34-88E5-ABF5499EF3F5}"/>
              </a:ext>
            </a:extLst>
          </p:cNvPr>
          <p:cNvSpPr>
            <a:spLocks noGrp="1"/>
          </p:cNvSpPr>
          <p:nvPr>
            <p:ph idx="1"/>
          </p:nvPr>
        </p:nvSpPr>
        <p:spPr>
          <a:xfrm>
            <a:off x="914399" y="1600200"/>
            <a:ext cx="7778087" cy="4602163"/>
          </a:xfrm>
        </p:spPr>
        <p:txBody>
          <a:bodyPr/>
          <a:lstStyle/>
          <a:p>
            <a:pPr marL="0" indent="0">
              <a:buNone/>
            </a:pPr>
            <a:r>
              <a:rPr lang="en-US" sz="2400" b="1" dirty="0">
                <a:effectLst/>
                <a:latin typeface="Calibri" panose="020F0502020204030204" pitchFamily="34" charset="0"/>
                <a:cs typeface="Calibri" panose="020F0502020204030204" pitchFamily="34" charset="0"/>
              </a:rPr>
              <a:t>Tricia Dahlman</a:t>
            </a:r>
            <a:br>
              <a:rPr lang="en-US" sz="2400" b="1" dirty="0">
                <a:effectLst/>
                <a:latin typeface="Calibri" panose="020F0502020204030204" pitchFamily="34" charset="0"/>
                <a:cs typeface="Calibri" panose="020F0502020204030204" pitchFamily="34" charset="0"/>
              </a:rPr>
            </a:br>
            <a:r>
              <a:rPr lang="en-US" sz="2400" dirty="0">
                <a:effectLst/>
                <a:latin typeface="Calibri" panose="020F0502020204030204" pitchFamily="34" charset="0"/>
                <a:cs typeface="Calibri" panose="020F0502020204030204" pitchFamily="34" charset="0"/>
              </a:rPr>
              <a:t>Operations &amp; Outreach Manager, CareerOneStop</a:t>
            </a:r>
            <a:br>
              <a:rPr lang="en-US" sz="2400" dirty="0">
                <a:effectLst/>
                <a:latin typeface="Calibri" panose="020F0502020204030204" pitchFamily="34" charset="0"/>
                <a:cs typeface="Calibri" panose="020F0502020204030204" pitchFamily="34" charset="0"/>
              </a:rPr>
            </a:br>
            <a:r>
              <a:rPr lang="en-US" sz="2400" dirty="0">
                <a:solidFill>
                  <a:schemeClr val="tx2">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Patricia.Dahlman@state.mn.us</a:t>
            </a:r>
            <a:endParaRPr lang="en-US" sz="2400" dirty="0">
              <a:solidFill>
                <a:schemeClr val="tx2">
                  <a:lumMod val="50000"/>
                </a:schemeClr>
              </a:solidFill>
              <a:effectLst/>
              <a:latin typeface="Calibri" panose="020F0502020204030204" pitchFamily="34" charset="0"/>
              <a:cs typeface="Calibri" panose="020F0502020204030204" pitchFamily="34" charset="0"/>
            </a:endParaRPr>
          </a:p>
          <a:p>
            <a:endParaRPr lang="en-US" sz="2400" kern="1200" dirty="0">
              <a:solidFill>
                <a:schemeClr val="tx1"/>
              </a:solidFill>
              <a:effectLst/>
              <a:latin typeface="Calibri" panose="020F0502020204030204" pitchFamily="34" charset="0"/>
              <a:cs typeface="Calibri" panose="020F0502020204030204" pitchFamily="34" charset="0"/>
            </a:endParaRPr>
          </a:p>
          <a:p>
            <a:pPr marL="0" indent="0">
              <a:buNone/>
            </a:pPr>
            <a:r>
              <a:rPr lang="en-US" sz="2400" b="1" kern="1200" dirty="0">
                <a:effectLst/>
                <a:latin typeface="Calibri" panose="020F0502020204030204" pitchFamily="34" charset="0"/>
                <a:cs typeface="Calibri" panose="020F0502020204030204" pitchFamily="34" charset="0"/>
              </a:rPr>
              <a:t>Julie Remington</a:t>
            </a:r>
            <a:br>
              <a:rPr lang="en-US" sz="2400" b="1" kern="1200" dirty="0">
                <a:effectLst/>
                <a:latin typeface="Calibri" panose="020F0502020204030204" pitchFamily="34" charset="0"/>
                <a:cs typeface="Calibri" panose="020F0502020204030204" pitchFamily="34" charset="0"/>
              </a:rPr>
            </a:br>
            <a:r>
              <a:rPr lang="en-US" sz="2400" kern="1200" dirty="0">
                <a:effectLst/>
                <a:latin typeface="Calibri" panose="020F0502020204030204" pitchFamily="34" charset="0"/>
                <a:cs typeface="Calibri" panose="020F0502020204030204" pitchFamily="34" charset="0"/>
              </a:rPr>
              <a:t>Content Strategist, CareerOneStop</a:t>
            </a:r>
            <a:br>
              <a:rPr lang="en-US" sz="2400" kern="1200" dirty="0">
                <a:effectLst/>
                <a:latin typeface="Calibri" panose="020F0502020204030204" pitchFamily="34" charset="0"/>
                <a:cs typeface="Calibri" panose="020F0502020204030204" pitchFamily="34" charset="0"/>
              </a:rPr>
            </a:br>
            <a:r>
              <a:rPr lang="en-US" sz="2400" kern="1200" dirty="0">
                <a:solidFill>
                  <a:schemeClr val="tx2">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Julie.Remington@state.mn.us</a:t>
            </a:r>
            <a:endParaRPr lang="en-US" sz="2400" kern="1200" dirty="0">
              <a:solidFill>
                <a:schemeClr val="tx2">
                  <a:lumMod val="50000"/>
                </a:schemeClr>
              </a:solidFill>
              <a:effectLst/>
              <a:latin typeface="Calibri" panose="020F0502020204030204" pitchFamily="34" charset="0"/>
              <a:cs typeface="Calibri" panose="020F0502020204030204" pitchFamily="34" charset="0"/>
            </a:endParaRPr>
          </a:p>
          <a:p>
            <a:endParaRPr lang="en-US" kern="1200" dirty="0">
              <a:effectLst/>
            </a:endParaRPr>
          </a:p>
          <a:p>
            <a:endParaRPr lang="en-US" dirty="0"/>
          </a:p>
        </p:txBody>
      </p:sp>
    </p:spTree>
    <p:extLst>
      <p:ext uri="{BB962C8B-B14F-4D97-AF65-F5344CB8AC3E}">
        <p14:creationId xmlns:p14="http://schemas.microsoft.com/office/powerpoint/2010/main" val="412675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36725"/>
          </a:xfrm>
        </p:spPr>
        <p:txBody>
          <a:bodyPr/>
          <a:lstStyle/>
          <a:p>
            <a:r>
              <a:rPr lang="en-US" sz="5400"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29421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36725"/>
          </a:xfrm>
        </p:spPr>
        <p:txBody>
          <a:bodyPr/>
          <a:lstStyle/>
          <a:p>
            <a:r>
              <a:rPr lang="en-US" sz="5400" dirty="0">
                <a:latin typeface="Calibri" panose="020F0502020204030204" pitchFamily="34" charset="0"/>
                <a:cs typeface="Calibri" panose="020F0502020204030204" pitchFamily="34" charset="0"/>
              </a:rPr>
              <a:t>Screenshots</a:t>
            </a:r>
          </a:p>
        </p:txBody>
      </p:sp>
    </p:spTree>
    <p:extLst>
      <p:ext uri="{BB962C8B-B14F-4D97-AF65-F5344CB8AC3E}">
        <p14:creationId xmlns:p14="http://schemas.microsoft.com/office/powerpoint/2010/main" val="370950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Explore Careers</a:t>
            </a:r>
          </a:p>
        </p:txBody>
      </p:sp>
      <p:pic>
        <p:nvPicPr>
          <p:cNvPr id="3" name="Picture 2">
            <a:extLst>
              <a:ext uri="{FF2B5EF4-FFF2-40B4-BE49-F238E27FC236}">
                <a16:creationId xmlns:a16="http://schemas.microsoft.com/office/drawing/2014/main" id="{6636C454-3E60-4C26-AF93-494B9989AA8B}"/>
              </a:ext>
            </a:extLst>
          </p:cNvPr>
          <p:cNvPicPr>
            <a:picLocks noChangeAspect="1"/>
          </p:cNvPicPr>
          <p:nvPr/>
        </p:nvPicPr>
        <p:blipFill>
          <a:blip r:embed="rId3"/>
          <a:stretch>
            <a:fillRect/>
          </a:stretch>
        </p:blipFill>
        <p:spPr>
          <a:xfrm>
            <a:off x="1066800" y="1280298"/>
            <a:ext cx="7293190" cy="4743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2484314"/>
      </p:ext>
    </p:extLst>
  </p:cSld>
  <p:clrMapOvr>
    <a:masterClrMapping/>
  </p:clrMapOvr>
</p:sld>
</file>

<file path=ppt/theme/theme1.xml><?xml version="1.0" encoding="utf-8"?>
<a:theme xmlns:a="http://schemas.openxmlformats.org/drawingml/2006/main" name="1_Ripple">
  <a:themeElements>
    <a:clrScheme name="Custom 1">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68AE"/>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9" ma:contentTypeDescription="Create a new document." ma:contentTypeScope="" ma:versionID="12ebf718c81ef8c9fb0e56d150ade9d9">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48469e40d74b204ccc04e09ec8e1bdb5"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D510F-1B59-43FB-881B-BAB6CB984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92DB8-6E89-4F93-8BED-69DBDC18264C}">
  <ds:schemaRefs>
    <ds:schemaRef ds:uri="2b487234-2a61-45b0-86e3-998bf12a0e9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a1ba486-ff2f-4459-80ac-1ab5aa17f82f"/>
    <ds:schemaRef ds:uri="http://www.w3.org/XML/1998/namespace"/>
  </ds:schemaRefs>
</ds:datastoreItem>
</file>

<file path=customXml/itemProps3.xml><?xml version="1.0" encoding="utf-8"?>
<ds:datastoreItem xmlns:ds="http://schemas.openxmlformats.org/officeDocument/2006/customXml" ds:itemID="{F21A54B7-A9DE-4472-826D-B350BF86E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cos-new logo</Template>
  <TotalTime>12135</TotalTime>
  <Words>314</Words>
  <Application>Microsoft Office PowerPoint</Application>
  <PresentationFormat>On-screen Show (4:3)</PresentationFormat>
  <Paragraphs>93</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Avenir Next LT Pro Demi</vt:lpstr>
      <vt:lpstr>Calibri</vt:lpstr>
      <vt:lpstr>Verdana</vt:lpstr>
      <vt:lpstr>Wingdings</vt:lpstr>
      <vt:lpstr>1_Ripple</vt:lpstr>
      <vt:lpstr>Office Theme</vt:lpstr>
      <vt:lpstr>PowerPoint Presentation</vt:lpstr>
      <vt:lpstr>PowerPoint Presentation</vt:lpstr>
      <vt:lpstr>Agenda</vt:lpstr>
      <vt:lpstr>Mission</vt:lpstr>
      <vt:lpstr>CareerOneStop</vt:lpstr>
      <vt:lpstr>Contact Information</vt:lpstr>
      <vt:lpstr>Questions</vt:lpstr>
      <vt:lpstr>Screenshots</vt:lpstr>
      <vt:lpstr>Explore Careers</vt:lpstr>
      <vt:lpstr>Interest Assessment</vt:lpstr>
      <vt:lpstr>Interest Assessment Results</vt:lpstr>
      <vt:lpstr>Occupation Profile </vt:lpstr>
      <vt:lpstr>Find Training</vt:lpstr>
      <vt:lpstr>Local Training Finder</vt:lpstr>
      <vt:lpstr>Certification Finder</vt:lpstr>
      <vt:lpstr>Certification Finder Detail Page</vt:lpstr>
      <vt:lpstr>Job Search</vt:lpstr>
      <vt:lpstr>Job Finder</vt:lpstr>
      <vt:lpstr>Job Finder Detail Page</vt:lpstr>
      <vt:lpstr>Resume Guide</vt:lpstr>
      <vt:lpstr>Find Local Help</vt:lpstr>
      <vt:lpstr>American Job Center Finder</vt:lpstr>
      <vt:lpstr>ReEntry Program Finder</vt:lpstr>
      <vt:lpstr>Job Club Finder</vt:lpstr>
      <vt:lpstr>Toolkit</vt:lpstr>
      <vt:lpstr>Salary Finder</vt:lpstr>
      <vt:lpstr>Industry Reports</vt:lpstr>
      <vt:lpstr>Resources For</vt:lpstr>
      <vt:lpstr>Veteran and Military Transition Center</vt:lpstr>
      <vt:lpstr>GetMyFuture</vt:lpstr>
      <vt:lpstr>Career Advisor</vt:lpstr>
      <vt:lpstr>Footer</vt:lpstr>
      <vt:lpstr>Poll Question #1</vt:lpstr>
      <vt:lpstr>Poll Question #2</vt:lpstr>
    </vt:vector>
  </TitlesOfParts>
  <Company>MN-DEED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 and COS</dc:title>
  <dc:creator>Mike Ellsworth</dc:creator>
  <cp:lastModifiedBy>Dahlman, Patricia (DEED)</cp:lastModifiedBy>
  <cp:revision>633</cp:revision>
  <cp:lastPrinted>2021-11-11T01:17:51Z</cp:lastPrinted>
  <dcterms:created xsi:type="dcterms:W3CDTF">2007-04-17T16:38:40Z</dcterms:created>
  <dcterms:modified xsi:type="dcterms:W3CDTF">2021-11-11T01:25:37Z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y fmtid="{D5CDD505-2E9C-101B-9397-08002B2CF9AE}" pid="3" name="Order">
    <vt:r8>8900</vt:r8>
  </property>
</Properties>
</file>