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  <p:sldMasterId id="2147483667" r:id="rId5"/>
  </p:sldMasterIdLst>
  <p:notesMasterIdLst>
    <p:notesMasterId r:id="rId38"/>
  </p:notesMasterIdLst>
  <p:sldIdLst>
    <p:sldId id="470" r:id="rId6"/>
    <p:sldId id="459" r:id="rId7"/>
    <p:sldId id="264" r:id="rId8"/>
    <p:sldId id="471" r:id="rId9"/>
    <p:sldId id="321" r:id="rId10"/>
    <p:sldId id="355" r:id="rId11"/>
    <p:sldId id="474" r:id="rId12"/>
    <p:sldId id="272" r:id="rId13"/>
    <p:sldId id="429" r:id="rId14"/>
    <p:sldId id="460" r:id="rId15"/>
    <p:sldId id="461" r:id="rId16"/>
    <p:sldId id="366" r:id="rId17"/>
    <p:sldId id="441" r:id="rId18"/>
    <p:sldId id="440" r:id="rId19"/>
    <p:sldId id="462" r:id="rId20"/>
    <p:sldId id="365" r:id="rId21"/>
    <p:sldId id="433" r:id="rId22"/>
    <p:sldId id="434" r:id="rId23"/>
    <p:sldId id="445" r:id="rId24"/>
    <p:sldId id="436" r:id="rId25"/>
    <p:sldId id="463" r:id="rId26"/>
    <p:sldId id="464" r:id="rId27"/>
    <p:sldId id="439" r:id="rId28"/>
    <p:sldId id="442" r:id="rId29"/>
    <p:sldId id="444" r:id="rId30"/>
    <p:sldId id="466" r:id="rId31"/>
    <p:sldId id="467" r:id="rId32"/>
    <p:sldId id="468" r:id="rId33"/>
    <p:sldId id="469" r:id="rId34"/>
    <p:sldId id="438" r:id="rId35"/>
    <p:sldId id="472" r:id="rId36"/>
    <p:sldId id="473" r:id="rId37"/>
  </p:sldIdLst>
  <p:sldSz cx="9144000" cy="6858000" type="screen4x3"/>
  <p:notesSz cx="7102475" cy="9388475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Remington" initials="JR" lastIdx="19" clrIdx="0">
    <p:extLst>
      <p:ext uri="{19B8F6BF-5375-455C-9EA6-DF929625EA0E}">
        <p15:presenceInfo xmlns:p15="http://schemas.microsoft.com/office/powerpoint/2012/main" userId="f70919ae9ed0cecf" providerId="Windows Live"/>
      </p:ext>
    </p:extLst>
  </p:cmAuthor>
  <p:cmAuthor id="2" name="Dahlman, Patricia (DEED)" initials="DP(" lastIdx="15" clrIdx="1">
    <p:extLst>
      <p:ext uri="{19B8F6BF-5375-455C-9EA6-DF929625EA0E}">
        <p15:presenceInfo xmlns:p15="http://schemas.microsoft.com/office/powerpoint/2012/main" userId="S::Patricia.Dahlman@state.mn.us::d54e97e0-1ab3-47db-853a-0047995f130b" providerId="AD"/>
      </p:ext>
    </p:extLst>
  </p:cmAuthor>
  <p:cmAuthor id="3" name="Olshefski, Stanley S - OPA" initials="OSS-O" lastIdx="14" clrIdx="2">
    <p:extLst>
      <p:ext uri="{19B8F6BF-5375-455C-9EA6-DF929625EA0E}">
        <p15:presenceInfo xmlns:p15="http://schemas.microsoft.com/office/powerpoint/2012/main" userId="S-1-5-21-625881431-3029617060-3355961844-125259" providerId="AD"/>
      </p:ext>
    </p:extLst>
  </p:cmAuthor>
  <p:cmAuthor id="4" name="Julie Remington" initials="JR [2]" lastIdx="5" clrIdx="3">
    <p:extLst>
      <p:ext uri="{19B8F6BF-5375-455C-9EA6-DF929625EA0E}">
        <p15:presenceInfo xmlns:p15="http://schemas.microsoft.com/office/powerpoint/2012/main" userId="S-1-5-21-548176450-911158474-2148038326-352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5" autoAdjust="0"/>
    <p:restoredTop sz="92982" autoAdjust="0"/>
  </p:normalViewPr>
  <p:slideViewPr>
    <p:cSldViewPr>
      <p:cViewPr varScale="1">
        <p:scale>
          <a:sx n="107" d="100"/>
          <a:sy n="107" d="100"/>
        </p:scale>
        <p:origin x="181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700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ce McCall" userId="d753fc92-f75b-4810-bc07-1f277e2c166f" providerId="ADAL" clId="{A96AAFA1-15CD-4159-ABA7-BAC1060EE0E4}"/>
    <pc:docChg chg="custSel modSld modMainMaster replTag delTag">
      <pc:chgData name="Grace McCall" userId="d753fc92-f75b-4810-bc07-1f277e2c166f" providerId="ADAL" clId="{A96AAFA1-15CD-4159-ABA7-BAC1060EE0E4}" dt="2021-08-18T16:57:19.060" v="26"/>
      <pc:docMkLst>
        <pc:docMk/>
      </pc:docMkLst>
      <pc:sldChg chg="addSp modSp mod">
        <pc:chgData name="Grace McCall" userId="d753fc92-f75b-4810-bc07-1f277e2c166f" providerId="ADAL" clId="{A96AAFA1-15CD-4159-ABA7-BAC1060EE0E4}" dt="2021-08-18T16:57:05.398" v="20"/>
        <pc:sldMkLst>
          <pc:docMk/>
          <pc:sldMk cId="3489446416" sldId="470"/>
        </pc:sldMkLst>
        <pc:picChg chg="add mod">
          <ac:chgData name="Grace McCall" userId="d753fc92-f75b-4810-bc07-1f277e2c166f" providerId="ADAL" clId="{A96AAFA1-15CD-4159-ABA7-BAC1060EE0E4}" dt="2021-08-18T16:57:05.398" v="20"/>
          <ac:picMkLst>
            <pc:docMk/>
            <pc:sldMk cId="3489446416" sldId="470"/>
            <ac:picMk id="3" creationId="{84727311-1C57-4F98-982F-411E143130B9}"/>
          </ac:picMkLst>
        </pc:picChg>
      </pc:sldChg>
      <pc:sldMasterChg chg="modSp">
        <pc:chgData name="Grace McCall" userId="d753fc92-f75b-4810-bc07-1f277e2c166f" providerId="ADAL" clId="{A96AAFA1-15CD-4159-ABA7-BAC1060EE0E4}" dt="2021-08-18T16:57:19.060" v="26"/>
        <pc:sldMasterMkLst>
          <pc:docMk/>
          <pc:sldMasterMk cId="0" sldId="2147483655"/>
        </pc:sldMasterMkLst>
        <pc:spChg chg="mod">
          <ac:chgData name="Grace McCall" userId="d753fc92-f75b-4810-bc07-1f277e2c166f" providerId="ADAL" clId="{A96AAFA1-15CD-4159-ABA7-BAC1060EE0E4}" dt="2021-08-18T16:57:19.059" v="23"/>
          <ac:spMkLst>
            <pc:docMk/>
            <pc:sldMasterMk cId="0" sldId="2147483655"/>
            <ac:spMk id="25602" creationId="{00000000-0000-0000-0000-000000000000}"/>
          </ac:spMkLst>
        </pc:spChg>
        <pc:spChg chg="mod">
          <ac:chgData name="Grace McCall" userId="d753fc92-f75b-4810-bc07-1f277e2c166f" providerId="ADAL" clId="{A96AAFA1-15CD-4159-ABA7-BAC1060EE0E4}" dt="2021-08-18T16:57:19.060" v="26"/>
          <ac:spMkLst>
            <pc:docMk/>
            <pc:sldMasterMk cId="0" sldId="2147483655"/>
            <ac:spMk id="25603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6"/>
            <a:ext cx="5681980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13258C-65B7-41DE-A61E-076302EE3C4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58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1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6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sz="110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66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296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sz="11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826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66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296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826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45" lvl="0" indent="0">
              <a:buFont typeface="Arial" panose="020B0604020202020204" pitchFamily="34" charset="0"/>
              <a:buNone/>
            </a:pPr>
            <a:endParaRPr lang="en-US" sz="10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46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392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41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5"/>
            <a:ext cx="5681980" cy="4578111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56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4"/>
            <a:ext cx="5681980" cy="4654313"/>
          </a:xfrm>
        </p:spPr>
        <p:txBody>
          <a:bodyPr/>
          <a:lstStyle/>
          <a:p>
            <a:endParaRPr lang="en-US" sz="100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171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533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5"/>
            <a:ext cx="5681980" cy="4730511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12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5"/>
            <a:ext cx="5681980" cy="4654311"/>
          </a:xfrm>
        </p:spPr>
        <p:txBody>
          <a:bodyPr/>
          <a:lstStyle/>
          <a:p>
            <a:pPr defTabSz="942289">
              <a:defRPr/>
            </a:pPr>
            <a:endParaRPr lang="en-US" sz="1100" b="1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5231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1744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293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4474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100" b="1" kern="1200" dirty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0157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806712"/>
          </a:xfrm>
        </p:spPr>
        <p:txBody>
          <a:bodyPr/>
          <a:lstStyle/>
          <a:p>
            <a:pPr marL="13945" lvl="0" indent="0">
              <a:buFont typeface="Arial" panose="020B0604020202020204" pitchFamily="34" charset="0"/>
              <a:buNone/>
            </a:pPr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0417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sz="11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350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5"/>
            <a:ext cx="5681980" cy="4654311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83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FBFDB-C426-4434-9683-C77164F178C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7273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45" lvl="0" indent="0">
              <a:buFont typeface="Arial" panose="020B0604020202020204" pitchFamily="34" charset="0"/>
              <a:buNone/>
            </a:pPr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619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4"/>
            <a:ext cx="5681980" cy="4654313"/>
          </a:xfrm>
        </p:spPr>
        <p:txBody>
          <a:bodyPr/>
          <a:lstStyle/>
          <a:p>
            <a:endParaRPr lang="en-US" sz="100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4590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4"/>
            <a:ext cx="5681980" cy="4654313"/>
          </a:xfrm>
        </p:spPr>
        <p:txBody>
          <a:bodyPr/>
          <a:lstStyle/>
          <a:p>
            <a:endParaRPr lang="en-US" sz="100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825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4"/>
            <a:ext cx="5681980" cy="4654313"/>
          </a:xfrm>
        </p:spPr>
        <p:txBody>
          <a:bodyPr/>
          <a:lstStyle/>
          <a:p>
            <a:endParaRPr lang="en-US" sz="100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36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5"/>
            <a:ext cx="5681980" cy="4654311"/>
          </a:xfrm>
        </p:spPr>
        <p:txBody>
          <a:bodyPr/>
          <a:lstStyle/>
          <a:p>
            <a:pPr marL="0" indent="0">
              <a:buNone/>
            </a:pPr>
            <a:endParaRPr lang="en-US" sz="11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17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71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4"/>
            <a:ext cx="5681980" cy="4654313"/>
          </a:xfrm>
        </p:spPr>
        <p:txBody>
          <a:bodyPr/>
          <a:lstStyle/>
          <a:p>
            <a:endParaRPr lang="en-US" sz="100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95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82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774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F14A40D-2925-4B40-81E3-D6E43FDD7872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5410200"/>
            <a:ext cx="19399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0645E-B838-43D8-A841-C8CBF76A1FA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D0755-7CEE-4B20-812A-87CB9DF08CC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377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41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46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02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9/24/2021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78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9/24/2021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419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9/24/2021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874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1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446D1-883B-4BD7-87B5-ADA8B2ACC1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49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73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3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EC07B-8437-48C3-9128-C1E3EF18ADB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B11D4-760D-47D5-B167-E14F3E5EDC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904E2-9810-4021-A829-BB5D49872E3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E6E2A-3275-4F58-903E-DF72E3C719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F95AA-AC99-474D-9C49-B9CBC4AC38A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9482D-0F64-4AA8-85DE-CD892C9C5D8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4D89B-EA82-462F-8538-B624A5754DF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36116B7D-A480-4E22-945D-B9FD0746EBE8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29400" y="5410200"/>
            <a:ext cx="19399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0" i="0" u="none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Ø"/>
        <a:defRPr sz="3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 b="0" i="0" u="none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2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7E028-7047-4966-9DCE-896815D069D7}" type="datetimeFigureOut">
              <a:rPr lang="en-US" smtClean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2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ia.dahlman@state.mn.u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ulie.Remington@state.mn.u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4" name="Content Placeholder 13" descr="A picture containing window, indoor, living, computer&#10;&#10;Description automatically generated">
            <a:extLst>
              <a:ext uri="{FF2B5EF4-FFF2-40B4-BE49-F238E27FC236}">
                <a16:creationId xmlns:a16="http://schemas.microsoft.com/office/drawing/2014/main" id="{6039D707-9848-46EF-B69C-6E7DAAB3D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t="11094" r="16212" b="2"/>
          <a:stretch/>
        </p:blipFill>
        <p:spPr>
          <a:xfrm>
            <a:off x="20" y="-1"/>
            <a:ext cx="9143980" cy="6858001"/>
          </a:xfrm>
          <a:prstGeom prst="rect">
            <a:avLst/>
          </a:prstGeom>
        </p:spPr>
      </p:pic>
      <p:pic>
        <p:nvPicPr>
          <p:cNvPr id="16" name="Picture 15" descr="Shape, rectangle&#10;&#10;Description automatically generated">
            <a:extLst>
              <a:ext uri="{FF2B5EF4-FFF2-40B4-BE49-F238E27FC236}">
                <a16:creationId xmlns:a16="http://schemas.microsoft.com/office/drawing/2014/main" id="{B5721588-2514-4A29-BB35-714A19DD43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1600"/>
            <a:ext cx="9144000" cy="1654512"/>
          </a:xfrm>
          <a:prstGeom prst="rect">
            <a:avLst/>
          </a:prstGeom>
        </p:spPr>
      </p:pic>
      <p:sp>
        <p:nvSpPr>
          <p:cNvPr id="18" name="Text Box 13">
            <a:extLst>
              <a:ext uri="{FF2B5EF4-FFF2-40B4-BE49-F238E27FC236}">
                <a16:creationId xmlns:a16="http://schemas.microsoft.com/office/drawing/2014/main" id="{CC891E9A-8764-4CFE-A73E-A387E23AB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366658"/>
            <a:ext cx="617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CareerOneStop Tools to Help Your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Customers Get Back to 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727311-1C57-4F98-982F-411E143130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46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D6743F-EED5-4E1B-B201-49F6DBAF7F5E}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Finder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4BA7D4-1156-4BA9-8526-119053A8A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15" y="1333392"/>
            <a:ext cx="8160169" cy="4191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4645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D6743F-EED5-4E1B-B201-49F6DBAF7F5E}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Finder Results Page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E1229F-BCB8-46A6-9A6A-3BA5B627F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86" y="1371600"/>
            <a:ext cx="8052214" cy="4997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7296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D6743F-EED5-4E1B-B201-49F6DBAF7F5E}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Finder Detail Page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2AA72D-2159-4B72-BE95-F902AE372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556" y="1143000"/>
            <a:ext cx="7556888" cy="5023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6571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D6743F-EED5-4E1B-B201-49F6DBAF7F5E}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Finder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2A0811-9147-4453-9CD2-DDA0FC508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43" y="1412771"/>
            <a:ext cx="8039513" cy="4032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2484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D6743F-EED5-4E1B-B201-49F6DBAF7F5E}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Finder Results Page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FD19B2-96A7-4D73-81F2-2F7EDC265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55177"/>
            <a:ext cx="8103016" cy="4788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037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D6743F-EED5-4E1B-B201-49F6DBAF7F5E}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Finder: Detail Page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A09A8A-29E4-42EA-96B4-8CDAF3421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16" y="1295400"/>
            <a:ext cx="8096666" cy="4972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8972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0DA864-4FE4-41AC-9F9A-E8D01523BA22}"/>
              </a:ext>
            </a:extLst>
          </p:cNvPr>
          <p:cNvSpPr/>
          <p:nvPr/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8D8EC-D312-4B8D-AD09-A6C64B958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Professional Association Finder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EB8B7E-C085-4E37-A285-922BBF51D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451" y="1295400"/>
            <a:ext cx="6763098" cy="4915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3975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mySkills myFuture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032E7-A72E-42B6-92AD-84AB41416E7D}"/>
              </a:ext>
            </a:extLst>
          </p:cNvPr>
          <p:cNvSpPr/>
          <p:nvPr/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2920E2-9884-4FB2-9642-8980070E9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95400"/>
            <a:ext cx="7531487" cy="4927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8447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mySkills myFuture: Career Matches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032E7-A72E-42B6-92AD-84AB41416E7D}"/>
              </a:ext>
            </a:extLst>
          </p:cNvPr>
          <p:cNvSpPr/>
          <p:nvPr/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1EB13E-21AC-40B8-9E26-5176B3893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17" y="1295400"/>
            <a:ext cx="6988366" cy="4925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1407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mySkills myFuture: Compare Skills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032E7-A72E-42B6-92AD-84AB41416E7D}"/>
              </a:ext>
            </a:extLst>
          </p:cNvPr>
          <p:cNvSpPr/>
          <p:nvPr/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1893D6-6F76-4BE3-84EC-26E4EABA7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131" y="1158240"/>
            <a:ext cx="6801737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6645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5D68-8B46-4703-995C-68141F45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Economic Recovery in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4BD66-394C-4CF3-9DF8-49886DF49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Large-scale pandemic-related </a:t>
            </a:r>
            <a:b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unemployment is shifting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Growing reemployment for some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Employers need workers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Job losses persist for some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“Great reshuffle”: career changers seek </a:t>
            </a:r>
            <a:b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better pay, conditions, and flexibility</a:t>
            </a:r>
          </a:p>
          <a:p>
            <a:pPr marL="0" indent="0" algn="ctr">
              <a:buNone/>
            </a:pPr>
            <a:endParaRPr lang="en-US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828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mySkills myFuture: Career Profile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032E7-A72E-42B6-92AD-84AB41416E7D}"/>
              </a:ext>
            </a:extLst>
          </p:cNvPr>
          <p:cNvSpPr/>
          <p:nvPr/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14C214-8A6F-44E5-A0A3-985AD00B3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970" y="1132114"/>
            <a:ext cx="7080430" cy="5172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5754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D6743F-EED5-4E1B-B201-49F6DBAF7F5E}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Salary Finder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FD7456-E79D-4750-892C-CD0E990F8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502" y="1295400"/>
            <a:ext cx="6724996" cy="5004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2379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D6743F-EED5-4E1B-B201-49F6DBAF7F5E}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Salaries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35B14E-711A-4550-BC8A-E909EFC91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152" y="1371600"/>
            <a:ext cx="6737696" cy="5067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0291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39B09C-A029-47A8-A18F-955B8FB3DDAC}"/>
              </a:ext>
            </a:extLst>
          </p:cNvPr>
          <p:cNvSpPr/>
          <p:nvPr/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32DA3-5229-4557-8B10-F3C248C2E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Reports: Most Openings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225663-24FD-4A0C-A394-34E4F2F85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95400"/>
            <a:ext cx="7588640" cy="5067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428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39B09C-A029-47A8-A18F-955B8FB3DDAC}"/>
              </a:ext>
            </a:extLst>
          </p:cNvPr>
          <p:cNvSpPr/>
          <p:nvPr/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32DA3-5229-4557-8B10-F3C248C2E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Reports: Fastest Growing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8F20E8-997F-4519-8354-00A5F7881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93" y="1447800"/>
            <a:ext cx="8052214" cy="4775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2242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39B09C-A029-47A8-A18F-955B8FB3DDAC}"/>
              </a:ext>
            </a:extLst>
          </p:cNvPr>
          <p:cNvSpPr/>
          <p:nvPr/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32DA3-5229-4557-8B10-F3C248C2E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Reports: Highest Paying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BD6B9A-7C19-4AF5-86D8-98F264F07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44" y="1295400"/>
            <a:ext cx="8083965" cy="5150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9703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D6743F-EED5-4E1B-B201-49F6DBAF7F5E}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 Finder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1B14D5-2A7B-497A-BFD4-A6560EABF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317516"/>
            <a:ext cx="7448933" cy="4222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3151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D6743F-EED5-4E1B-B201-49F6DBAF7F5E}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 Finder Results Page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DBEC2E-0057-43F3-970A-428C56A14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88" y="1295400"/>
            <a:ext cx="7258423" cy="4896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7511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D6743F-EED5-4E1B-B201-49F6DBAF7F5E}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 Finder Detail Page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4F599B-1FA1-44D2-A922-ECE393727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951" y="1188760"/>
            <a:ext cx="5537485" cy="5391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3733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D6743F-EED5-4E1B-B201-49F6DBAF7F5E}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Resource Finder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B60714-8B1C-4A60-BA80-DA173A0E7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15" y="1219200"/>
            <a:ext cx="8071265" cy="5137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9732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0" y="0"/>
            <a:ext cx="9139480" cy="68546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76D36E9-B105-F341-ACF9-F59D1779D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8"/>
            <a:ext cx="2743200" cy="1173162"/>
          </a:xfrm>
        </p:spPr>
        <p:txBody>
          <a:bodyPr>
            <a:no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2A619A91-3B33-C546-9C70-721CDB929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785878"/>
            <a:ext cx="31242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Brief CareerOneStop Overview</a:t>
            </a:r>
          </a:p>
          <a:p>
            <a:pPr marL="171450" indent="-17145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Ten Tools for Reemployment</a:t>
            </a:r>
          </a:p>
          <a:p>
            <a:pPr>
              <a:buClr>
                <a:srgbClr val="FF0000"/>
              </a:buClr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B4B018-FE02-4CE8-B747-35339ED0E4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7" r="8790"/>
          <a:stretch/>
        </p:blipFill>
        <p:spPr>
          <a:xfrm>
            <a:off x="3429000" y="0"/>
            <a:ext cx="5805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37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0DA864-4FE4-41AC-9F9A-E8D01523BA22}"/>
              </a:ext>
            </a:extLst>
          </p:cNvPr>
          <p:cNvSpPr/>
          <p:nvPr/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8D8EC-D312-4B8D-AD09-A6C64B958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Career Advisors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5B4B9B-89BD-4027-9166-9A1E73017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58" y="1317067"/>
            <a:ext cx="7854884" cy="4686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1280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5D68-8B46-4703-995C-68141F45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Poll Question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4BD66-394C-4CF3-9DF8-49886DF49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3999"/>
            <a:ext cx="8229600" cy="505618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 you see a “reshuffle” going on with the job seekers you work with?</a:t>
            </a: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US" sz="1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Yes, they want to change occupations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Yes, they want to change industries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Yes, they want to change both occupation</a:t>
            </a:r>
            <a:b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industry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No, they want a job in the same occupation </a:t>
            </a:r>
            <a:b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industry</a:t>
            </a:r>
          </a:p>
        </p:txBody>
      </p:sp>
    </p:spTree>
    <p:extLst>
      <p:ext uri="{BB962C8B-B14F-4D97-AF65-F5344CB8AC3E}">
        <p14:creationId xmlns:p14="http://schemas.microsoft.com/office/powerpoint/2010/main" val="4290998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5D68-8B46-4703-995C-68141F45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Poll Question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4BD66-394C-4CF3-9DF8-49886DF49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3999"/>
            <a:ext cx="8229600" cy="505618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do you currently deliver employment services to job seekers?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In-person services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Virtual services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combination of both, but mainly in-person services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combination of both, but mainly </a:t>
            </a:r>
            <a:b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virtual services</a:t>
            </a:r>
          </a:p>
        </p:txBody>
      </p:sp>
    </p:spTree>
    <p:extLst>
      <p:ext uri="{BB962C8B-B14F-4D97-AF65-F5344CB8AC3E}">
        <p14:creationId xmlns:p14="http://schemas.microsoft.com/office/powerpoint/2010/main" val="3425918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5D68-8B46-4703-995C-68141F45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Poll Question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4BD66-394C-4CF3-9DF8-49886DF49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familiar are you with CareerOneStop?</a:t>
            </a:r>
          </a:p>
          <a:p>
            <a:pPr marL="514350" indent="-514350">
              <a:buFont typeface="+mj-lt"/>
              <a:buAutoNum type="alphaLcParenR"/>
            </a:pP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Never heard of it before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Heard of the name, but I’ve never used it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 it sometimes, but not an expert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 it often</a:t>
            </a:r>
          </a:p>
          <a:p>
            <a:pPr marL="0" indent="0" algn="ctr">
              <a:buNone/>
            </a:pPr>
            <a:endParaRPr lang="en-US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221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CareerOneStop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6E73B-C3AA-4F3D-9FF1-2135718B322F}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0248C2-5F11-42DC-AF58-A73B2B870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540" y="1143000"/>
            <a:ext cx="6598920" cy="504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A52AB7-7835-470B-9BAF-9EEE73E12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6373814"/>
            <a:ext cx="7820025" cy="3048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CareerOneStop is sponsored by the U.S. Department of Labor, Employment and Training Administration</a:t>
            </a:r>
          </a:p>
          <a:p>
            <a:pPr marL="0" indent="0">
              <a:buNone/>
            </a:pPr>
            <a:endParaRPr lang="en-US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92599A-5619-4EF2-8053-3C1DF8EE1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3738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443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6990-95FA-4D2D-9F5F-186227293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88A00-874A-4A34-88E5-ABF5499EF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600200"/>
            <a:ext cx="7778087" cy="46021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Tricia Dahlman</a:t>
            </a:r>
            <a:b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Operations &amp; Outreach Manager, CareerOneStop</a:t>
            </a: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Patricia.Dahlman@state.mn.us</a:t>
            </a:r>
            <a:endParaRPr lang="en-US" sz="24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kern="1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kern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Julie Remington</a:t>
            </a:r>
            <a:br>
              <a:rPr lang="en-US" sz="2400" b="1" kern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kern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 Strategist, CareerOneStop</a:t>
            </a:r>
            <a:br>
              <a:rPr lang="en-US" sz="2400" kern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kern="12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Julie.Remington@state.mn.us</a:t>
            </a:r>
            <a:endParaRPr lang="en-US" sz="2400" kern="12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kern="12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59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5D68-8B46-4703-995C-68141F45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Poll Question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4BD66-394C-4CF3-9DF8-49886DF49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217986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topics would you like CareerOneStop to cover in</a:t>
            </a:r>
            <a:br>
              <a:rPr lang="en-US" sz="3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future webinars?</a:t>
            </a:r>
            <a:endParaRPr lang="en-US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641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736725"/>
          </a:xfrm>
        </p:spPr>
        <p:txBody>
          <a:bodyPr/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294219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736725"/>
          </a:xfrm>
        </p:spPr>
        <p:txBody>
          <a:bodyPr/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Screenshots</a:t>
            </a:r>
          </a:p>
        </p:txBody>
      </p:sp>
    </p:spTree>
    <p:extLst>
      <p:ext uri="{BB962C8B-B14F-4D97-AF65-F5344CB8AC3E}">
        <p14:creationId xmlns:p14="http://schemas.microsoft.com/office/powerpoint/2010/main" val="37095060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470&quot;/&gt;&lt;/object&gt;&lt;object type=&quot;3&quot; unique_id=&quot;10004&quot;&gt;&lt;property id=&quot;20148&quot; value=&quot;5&quot;/&gt;&lt;property id=&quot;20300&quot; value=&quot;Slide 2 - &amp;quot;Economic Recovery in Process&amp;quot;&quot;/&gt;&lt;property id=&quot;20307&quot; value=&quot;459&quot;/&gt;&lt;/object&gt;&lt;object type=&quot;3&quot; unique_id=&quot;10005&quot;&gt;&lt;property id=&quot;20148&quot; value=&quot;5&quot;/&gt;&lt;property id=&quot;20300&quot; value=&quot;Slide 3 - &amp;quot;Agenda&amp;quot;&quot;/&gt;&lt;property id=&quot;20307&quot; value=&quot;264&quot;/&gt;&lt;/object&gt;&lt;object type=&quot;3&quot; unique_id=&quot;10006&quot;&gt;&lt;property id=&quot;20148&quot; value=&quot;5&quot;/&gt;&lt;property id=&quot;20300&quot; value=&quot;Slide 4 - &amp;quot;Poll Question #1&amp;quot;&quot;/&gt;&lt;property id=&quot;20307&quot; value=&quot;471&quot;/&gt;&lt;/object&gt;&lt;object type=&quot;3&quot; unique_id=&quot;10007&quot;&gt;&lt;property id=&quot;20148&quot; value=&quot;5&quot;/&gt;&lt;property id=&quot;20300&quot; value=&quot;Slide 5 - &amp;quot;CareerOneStop&amp;quot;&quot;/&gt;&lt;property id=&quot;20307&quot; value=&quot;321&quot;/&gt;&lt;/object&gt;&lt;object type=&quot;3&quot; unique_id=&quot;10008&quot;&gt;&lt;property id=&quot;20148&quot; value=&quot;5&quot;/&gt;&lt;property id=&quot;20300&quot; value=&quot;Slide 6 - &amp;quot;Contact Information&amp;quot;&quot;/&gt;&lt;property id=&quot;20307&quot; value=&quot;355&quot;/&gt;&lt;/object&gt;&lt;object type=&quot;3&quot; unique_id=&quot;10009&quot;&gt;&lt;property id=&quot;20148&quot; value=&quot;5&quot;/&gt;&lt;property id=&quot;20300&quot; value=&quot;Slide 7 - &amp;quot;Poll Question #4&amp;quot;&quot;/&gt;&lt;property id=&quot;20307&quot; value=&quot;474&quot;/&gt;&lt;/object&gt;&lt;object type=&quot;3&quot; unique_id=&quot;10010&quot;&gt;&lt;property id=&quot;20148&quot; value=&quot;5&quot;/&gt;&lt;property id=&quot;20300&quot; value=&quot;Slide 8 - &amp;quot;Questions&amp;quot;&quot;/&gt;&lt;property id=&quot;20307&quot; value=&quot;272&quot;/&gt;&lt;/object&gt;&lt;object type=&quot;3&quot; unique_id=&quot;10011&quot;&gt;&lt;property id=&quot;20148&quot; value=&quot;5&quot;/&gt;&lt;property id=&quot;20300&quot; value=&quot;Slide 9 - &amp;quot;Screenshots&amp;quot;&quot;/&gt;&lt;property id=&quot;20307&quot; value=&quot;429&quot;/&gt;&lt;/object&gt;&lt;object type=&quot;3&quot; unique_id=&quot;10012&quot;&gt;&lt;property id=&quot;20148&quot; value=&quot;5&quot;/&gt;&lt;property id=&quot;20300&quot; value=&quot;Slide 10 - &amp;quot;Job Finder&amp;quot;&quot;/&gt;&lt;property id=&quot;20307&quot; value=&quot;460&quot;/&gt;&lt;/object&gt;&lt;object type=&quot;3&quot; unique_id=&quot;10013&quot;&gt;&lt;property id=&quot;20148&quot; value=&quot;5&quot;/&gt;&lt;property id=&quot;20300&quot; value=&quot;Slide 11 - &amp;quot;Job Finder Results Page&amp;quot;&quot;/&gt;&lt;property id=&quot;20307&quot; value=&quot;461&quot;/&gt;&lt;/object&gt;&lt;object type=&quot;3&quot; unique_id=&quot;10014&quot;&gt;&lt;property id=&quot;20148&quot; value=&quot;5&quot;/&gt;&lt;property id=&quot;20300&quot; value=&quot;Slide 12 - &amp;quot;Job Finder Detail Page&amp;quot;&quot;/&gt;&lt;property id=&quot;20307&quot; value=&quot;366&quot;/&gt;&lt;/object&gt;&lt;object type=&quot;3&quot; unique_id=&quot;10015&quot;&gt;&lt;property id=&quot;20148&quot; value=&quot;5&quot;/&gt;&lt;property id=&quot;20300&quot; value=&quot;Slide 13 - &amp;quot;Business Finder&amp;quot;&quot;/&gt;&lt;property id=&quot;20307&quot; value=&quot;441&quot;/&gt;&lt;/object&gt;&lt;object type=&quot;3&quot; unique_id=&quot;10016&quot;&gt;&lt;property id=&quot;20148&quot; value=&quot;5&quot;/&gt;&lt;property id=&quot;20300&quot; value=&quot;Slide 14 - &amp;quot;Business Finder Results Page&amp;quot;&quot;/&gt;&lt;property id=&quot;20307&quot; value=&quot;440&quot;/&gt;&lt;/object&gt;&lt;object type=&quot;3&quot; unique_id=&quot;10017&quot;&gt;&lt;property id=&quot;20148&quot; value=&quot;5&quot;/&gt;&lt;property id=&quot;20300&quot; value=&quot;Slide 15 - &amp;quot;Business Finder: Detail Page&amp;quot;&quot;/&gt;&lt;property id=&quot;20307&quot; value=&quot;462&quot;/&gt;&lt;/object&gt;&lt;object type=&quot;3&quot; unique_id=&quot;10018&quot;&gt;&lt;property id=&quot;20148&quot; value=&quot;5&quot;/&gt;&lt;property id=&quot;20300&quot; value=&quot;Slide 16 - &amp;quot;Professional Association Finder&amp;quot;&quot;/&gt;&lt;property id=&quot;20307&quot; value=&quot;365&quot;/&gt;&lt;/object&gt;&lt;object type=&quot;3&quot; unique_id=&quot;10019&quot;&gt;&lt;property id=&quot;20148&quot; value=&quot;5&quot;/&gt;&lt;property id=&quot;20300&quot; value=&quot;Slide 17 - &amp;quot;mySkills myFuture&amp;quot;&quot;/&gt;&lt;property id=&quot;20307&quot; value=&quot;433&quot;/&gt;&lt;/object&gt;&lt;object type=&quot;3&quot; unique_id=&quot;10020&quot;&gt;&lt;property id=&quot;20148&quot; value=&quot;5&quot;/&gt;&lt;property id=&quot;20300&quot; value=&quot;Slide 18 - &amp;quot;mySkills myFuture: Career Matches&amp;quot;&quot;/&gt;&lt;property id=&quot;20307&quot; value=&quot;434&quot;/&gt;&lt;/object&gt;&lt;object type=&quot;3&quot; unique_id=&quot;10021&quot;&gt;&lt;property id=&quot;20148&quot; value=&quot;5&quot;/&gt;&lt;property id=&quot;20300&quot; value=&quot;Slide 19 - &amp;quot;mySkills myFuture: Compare Skills&amp;quot;&quot;/&gt;&lt;property id=&quot;20307&quot; value=&quot;445&quot;/&gt;&lt;/object&gt;&lt;object type=&quot;3&quot; unique_id=&quot;10022&quot;&gt;&lt;property id=&quot;20148&quot; value=&quot;5&quot;/&gt;&lt;property id=&quot;20300&quot; value=&quot;Slide 20 - &amp;quot;mySkills myFuture: Career Profile&amp;quot;&quot;/&gt;&lt;property id=&quot;20307&quot; value=&quot;436&quot;/&gt;&lt;/object&gt;&lt;object type=&quot;3&quot; unique_id=&quot;10023&quot;&gt;&lt;property id=&quot;20148&quot; value=&quot;5&quot;/&gt;&lt;property id=&quot;20300&quot; value=&quot;Slide 21 - &amp;quot;Salary Finder&amp;quot;&quot;/&gt;&lt;property id=&quot;20307&quot; value=&quot;463&quot;/&gt;&lt;/object&gt;&lt;object type=&quot;3&quot; unique_id=&quot;10024&quot;&gt;&lt;property id=&quot;20148&quot; value=&quot;5&quot;/&gt;&lt;property id=&quot;20300&quot; value=&quot;Slide 22 - &amp;quot;Compare Salaries&amp;quot;&quot;/&gt;&lt;property id=&quot;20307&quot; value=&quot;464&quot;/&gt;&lt;/object&gt;&lt;object type=&quot;3&quot; unique_id=&quot;10025&quot;&gt;&lt;property id=&quot;20148&quot; value=&quot;5&quot;/&gt;&lt;property id=&quot;20300&quot; value=&quot;Slide 23 - &amp;quot;Career Reports: Most Openings&amp;quot;&quot;/&gt;&lt;property id=&quot;20307&quot; value=&quot;439&quot;/&gt;&lt;/object&gt;&lt;object type=&quot;3&quot; unique_id=&quot;10026&quot;&gt;&lt;property id=&quot;20148&quot; value=&quot;5&quot;/&gt;&lt;property id=&quot;20300&quot; value=&quot;Slide 24 - &amp;quot;Career Reports: Fastest Growing&amp;quot;&quot;/&gt;&lt;property id=&quot;20307&quot; value=&quot;442&quot;/&gt;&lt;/object&gt;&lt;object type=&quot;3&quot; unique_id=&quot;10027&quot;&gt;&lt;property id=&quot;20148&quot; value=&quot;5&quot;/&gt;&lt;property id=&quot;20300&quot; value=&quot;Slide 25 - &amp;quot;Industry Reports: Highest Paying&amp;quot;&quot;/&gt;&lt;property id=&quot;20307&quot; value=&quot;444&quot;/&gt;&lt;/object&gt;&lt;object type=&quot;3&quot; unique_id=&quot;10028&quot;&gt;&lt;property id=&quot;20148&quot; value=&quot;5&quot;/&gt;&lt;property id=&quot;20300&quot; value=&quot;Slide 26 - &amp;quot;Certification Finder&amp;quot;&quot;/&gt;&lt;property id=&quot;20307&quot; value=&quot;466&quot;/&gt;&lt;/object&gt;&lt;object type=&quot;3&quot; unique_id=&quot;10029&quot;&gt;&lt;property id=&quot;20148&quot; value=&quot;5&quot;/&gt;&lt;property id=&quot;20300&quot; value=&quot;Slide 27 - &amp;quot;Certification Finder Results Page&amp;quot;&quot;/&gt;&lt;property id=&quot;20307&quot; value=&quot;467&quot;/&gt;&lt;/object&gt;&lt;object type=&quot;3&quot; unique_id=&quot;10030&quot;&gt;&lt;property id=&quot;20148&quot; value=&quot;5&quot;/&gt;&lt;property id=&quot;20300&quot; value=&quot;Slide 28 - &amp;quot;Certification Finder Detail Page&amp;quot;&quot;/&gt;&lt;property id=&quot;20307&quot; value=&quot;468&quot;/&gt;&lt;/object&gt;&lt;object type=&quot;3&quot; unique_id=&quot;10031&quot;&gt;&lt;property id=&quot;20148&quot; value=&quot;5&quot;/&gt;&lt;property id=&quot;20300&quot; value=&quot;Slide 29 - &amp;quot;State Resource Finder&amp;quot;&quot;/&gt;&lt;property id=&quot;20307&quot; value=&quot;469&quot;/&gt;&lt;/object&gt;&lt;object type=&quot;3&quot; unique_id=&quot;10032&quot;&gt;&lt;property id=&quot;20148&quot; value=&quot;5&quot;/&gt;&lt;property id=&quot;20300&quot; value=&quot;Slide 30 - &amp;quot;Career Advisors&amp;quot;&quot;/&gt;&lt;property id=&quot;20307&quot; value=&quot;438&quot;/&gt;&lt;/object&gt;&lt;object type=&quot;3&quot; unique_id=&quot;10033&quot;&gt;&lt;property id=&quot;20148&quot; value=&quot;5&quot;/&gt;&lt;property id=&quot;20300&quot; value=&quot;Slide 31 - &amp;quot;Poll Question #2&amp;quot;&quot;/&gt;&lt;property id=&quot;20307&quot; value=&quot;472&quot;/&gt;&lt;/object&gt;&lt;object type=&quot;3&quot; unique_id=&quot;10034&quot;&gt;&lt;property id=&quot;20148&quot; value=&quot;5&quot;/&gt;&lt;property id=&quot;20300&quot; value=&quot;Slide 32 - &amp;quot;Poll Question #3&amp;quot;&quot;/&gt;&lt;property id=&quot;20307&quot; value=&quot;473&quot;/&gt;&lt;/object&gt;&lt;/object&gt;&lt;object type=&quot;8&quot; unique_id=&quot;1006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1_Ripple">
  <a:themeElements>
    <a:clrScheme name="Custom 1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0068AE"/>
      </a:hlink>
      <a:folHlink>
        <a:srgbClr val="AFE1FF"/>
      </a:folHlink>
    </a:clrScheme>
    <a:fontScheme name="1_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69111648CCE841868FE85E89B9B60A" ma:contentTypeVersion="9" ma:contentTypeDescription="Create a new document." ma:contentTypeScope="" ma:versionID="12ebf718c81ef8c9fb0e56d150ade9d9">
  <xsd:schema xmlns:xsd="http://www.w3.org/2001/XMLSchema" xmlns:xs="http://www.w3.org/2001/XMLSchema" xmlns:p="http://schemas.microsoft.com/office/2006/metadata/properties" xmlns:ns3="2a1ba486-ff2f-4459-80ac-1ab5aa17f82f" xmlns:ns4="2b487234-2a61-45b0-86e3-998bf12a0e9d" targetNamespace="http://schemas.microsoft.com/office/2006/metadata/properties" ma:root="true" ma:fieldsID="48469e40d74b204ccc04e09ec8e1bdb5" ns3:_="" ns4:_="">
    <xsd:import namespace="2a1ba486-ff2f-4459-80ac-1ab5aa17f82f"/>
    <xsd:import namespace="2b487234-2a61-45b0-86e3-998bf12a0e9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ba486-ff2f-4459-80ac-1ab5aa17f8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487234-2a61-45b0-86e3-998bf12a0e9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21A54B7-A9DE-4472-826D-B350BF86EB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2D510F-1B59-43FB-881B-BAB6CB9840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1ba486-ff2f-4459-80ac-1ab5aa17f82f"/>
    <ds:schemaRef ds:uri="2b487234-2a61-45b0-86e3-998bf12a0e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492DB8-6E89-4F93-8BED-69DBDC18264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2b487234-2a61-45b0-86e3-998bf12a0e9d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a1ba486-ff2f-4459-80ac-1ab5aa17f82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cos-new logo</Template>
  <TotalTime>9900</TotalTime>
  <Words>355</Words>
  <Application>Microsoft Office PowerPoint</Application>
  <PresentationFormat>On-screen Show (4:3)</PresentationFormat>
  <Paragraphs>98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Verdana</vt:lpstr>
      <vt:lpstr>Wingdings</vt:lpstr>
      <vt:lpstr>1_Ripple</vt:lpstr>
      <vt:lpstr>Office Theme</vt:lpstr>
      <vt:lpstr>PowerPoint Presentation</vt:lpstr>
      <vt:lpstr>Economic Recovery in Process</vt:lpstr>
      <vt:lpstr>Agenda</vt:lpstr>
      <vt:lpstr>Poll Question #1</vt:lpstr>
      <vt:lpstr>CareerOneStop</vt:lpstr>
      <vt:lpstr>Contact Information</vt:lpstr>
      <vt:lpstr>Poll Question #4</vt:lpstr>
      <vt:lpstr>Questions</vt:lpstr>
      <vt:lpstr>Screenshots</vt:lpstr>
      <vt:lpstr>Job Finder</vt:lpstr>
      <vt:lpstr>Job Finder Results Page</vt:lpstr>
      <vt:lpstr>Job Finder Detail Page</vt:lpstr>
      <vt:lpstr>Business Finder</vt:lpstr>
      <vt:lpstr>Business Finder Results Page</vt:lpstr>
      <vt:lpstr>Business Finder: Detail Page</vt:lpstr>
      <vt:lpstr>Professional Association Finder</vt:lpstr>
      <vt:lpstr>mySkills myFuture</vt:lpstr>
      <vt:lpstr>mySkills myFuture: Career Matches</vt:lpstr>
      <vt:lpstr>mySkills myFuture: Compare Skills</vt:lpstr>
      <vt:lpstr>mySkills myFuture: Career Profile</vt:lpstr>
      <vt:lpstr>Salary Finder</vt:lpstr>
      <vt:lpstr>Compare Salaries</vt:lpstr>
      <vt:lpstr>Career Reports: Most Openings</vt:lpstr>
      <vt:lpstr>Career Reports: Fastest Growing</vt:lpstr>
      <vt:lpstr>Industry Reports: Highest Paying</vt:lpstr>
      <vt:lpstr>Certification Finder</vt:lpstr>
      <vt:lpstr>Certification Finder Results Page</vt:lpstr>
      <vt:lpstr>Certification Finder Detail Page</vt:lpstr>
      <vt:lpstr>State Resource Finder</vt:lpstr>
      <vt:lpstr>Career Advisors</vt:lpstr>
      <vt:lpstr>Poll Question #2</vt:lpstr>
      <vt:lpstr>Poll Question #3</vt:lpstr>
    </vt:vector>
  </TitlesOfParts>
  <Company>MN-DEED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2.0 and COS</dc:title>
  <dc:creator>Mike Ellsworth</dc:creator>
  <cp:lastModifiedBy>Tenner, Kelly (DEED)</cp:lastModifiedBy>
  <cp:revision>560</cp:revision>
  <cp:lastPrinted>2021-08-06T13:46:23Z</cp:lastPrinted>
  <dcterms:created xsi:type="dcterms:W3CDTF">2007-04-17T16:38:40Z</dcterms:created>
  <dcterms:modified xsi:type="dcterms:W3CDTF">2021-09-24T14:43:38Z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0x0101007669111648CCE841868FE85E89B9B60A</vt:lpwstr>
  </property>
  <property fmtid="{D5CDD505-2E9C-101B-9397-08002B2CF9AE}" pid="3" name="Order">
    <vt:r8>8900</vt:r8>
  </property>
</Properties>
</file>