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67" r:id="rId5"/>
  </p:sldMasterIdLst>
  <p:notesMasterIdLst>
    <p:notesMasterId r:id="rId34"/>
  </p:notesMasterIdLst>
  <p:sldIdLst>
    <p:sldId id="430" r:id="rId6"/>
    <p:sldId id="328" r:id="rId7"/>
    <p:sldId id="264" r:id="rId8"/>
    <p:sldId id="321" r:id="rId9"/>
    <p:sldId id="333" r:id="rId10"/>
    <p:sldId id="357" r:id="rId11"/>
    <p:sldId id="358" r:id="rId12"/>
    <p:sldId id="344" r:id="rId13"/>
    <p:sldId id="350" r:id="rId14"/>
    <p:sldId id="355" r:id="rId15"/>
    <p:sldId id="272" r:id="rId16"/>
    <p:sldId id="429" r:id="rId17"/>
    <p:sldId id="360" r:id="rId18"/>
    <p:sldId id="403" r:id="rId19"/>
    <p:sldId id="362" r:id="rId20"/>
    <p:sldId id="364" r:id="rId21"/>
    <p:sldId id="374" r:id="rId22"/>
    <p:sldId id="365" r:id="rId23"/>
    <p:sldId id="368" r:id="rId24"/>
    <p:sldId id="363" r:id="rId25"/>
    <p:sldId id="366" r:id="rId26"/>
    <p:sldId id="367" r:id="rId27"/>
    <p:sldId id="428" r:id="rId28"/>
    <p:sldId id="339" r:id="rId29"/>
    <p:sldId id="372" r:id="rId30"/>
    <p:sldId id="341" r:id="rId31"/>
    <p:sldId id="342" r:id="rId32"/>
    <p:sldId id="334" r:id="rId33"/>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Remington" initials="JR" lastIdx="19" clrIdx="0">
    <p:extLst>
      <p:ext uri="{19B8F6BF-5375-455C-9EA6-DF929625EA0E}">
        <p15:presenceInfo xmlns:p15="http://schemas.microsoft.com/office/powerpoint/2012/main" userId="f70919ae9ed0cecf" providerId="Windows Live"/>
      </p:ext>
    </p:extLst>
  </p:cmAuthor>
  <p:cmAuthor id="2" name="Dahlman, Patricia (DEED)" initials="DP(" lastIdx="15" clrIdx="1">
    <p:extLst>
      <p:ext uri="{19B8F6BF-5375-455C-9EA6-DF929625EA0E}">
        <p15:presenceInfo xmlns:p15="http://schemas.microsoft.com/office/powerpoint/2012/main" userId="S::Patricia.Dahlman@state.mn.us::d54e97e0-1ab3-47db-853a-0047995f130b" providerId="AD"/>
      </p:ext>
    </p:extLst>
  </p:cmAuthor>
  <p:cmAuthor id="3" name="Olshefski, Stanley S - OPA" initials="OSS-O" lastIdx="14" clrIdx="2">
    <p:extLst>
      <p:ext uri="{19B8F6BF-5375-455C-9EA6-DF929625EA0E}">
        <p15:presenceInfo xmlns:p15="http://schemas.microsoft.com/office/powerpoint/2012/main" userId="S-1-5-21-625881431-3029617060-3355961844-125259" providerId="AD"/>
      </p:ext>
    </p:extLst>
  </p:cmAuthor>
  <p:cmAuthor id="4" name="Julie Remington" initials="JR [2]" lastIdx="5" clrIdx="3">
    <p:extLst>
      <p:ext uri="{19B8F6BF-5375-455C-9EA6-DF929625EA0E}">
        <p15:presenceInfo xmlns:p15="http://schemas.microsoft.com/office/powerpoint/2012/main" userId="S-1-5-21-548176450-911158474-2148038326-35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95" autoAdjust="0"/>
    <p:restoredTop sz="93758" autoAdjust="0"/>
  </p:normalViewPr>
  <p:slideViewPr>
    <p:cSldViewPr>
      <p:cViewPr varScale="1">
        <p:scale>
          <a:sx n="62" d="100"/>
          <a:sy n="62" d="100"/>
        </p:scale>
        <p:origin x="1448" y="48"/>
      </p:cViewPr>
      <p:guideLst>
        <p:guide orient="horz" pos="2160"/>
        <p:guide pos="2880"/>
      </p:guideLst>
    </p:cSldViewPr>
  </p:slideViewPr>
  <p:notesTextViewPr>
    <p:cViewPr>
      <p:scale>
        <a:sx n="100" d="100"/>
        <a:sy n="100" d="100"/>
      </p:scale>
      <p:origin x="0" y="0"/>
    </p:cViewPr>
  </p:notesTextViewPr>
  <p:notesViewPr>
    <p:cSldViewPr>
      <p:cViewPr varScale="1">
        <p:scale>
          <a:sx n="49" d="100"/>
          <a:sy n="49" d="100"/>
        </p:scale>
        <p:origin x="2700"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defRPr sz="1200"/>
            </a:lvl1pPr>
          </a:lstStyle>
          <a:p>
            <a:endParaRPr lang="en-US" dirty="0"/>
          </a:p>
        </p:txBody>
      </p:sp>
      <p:sp>
        <p:nvSpPr>
          <p:cNvPr id="33795" name="Rectangle 3"/>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defRPr sz="1200"/>
            </a:lvl1pPr>
          </a:lstStyle>
          <a:p>
            <a:endParaRPr lang="en-US" dirty="0"/>
          </a:p>
        </p:txBody>
      </p:sp>
      <p:sp>
        <p:nvSpPr>
          <p:cNvPr id="3379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798" name="Rectangle 6"/>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defRPr sz="1200"/>
            </a:lvl1pPr>
          </a:lstStyle>
          <a:p>
            <a:endParaRPr lang="en-US" dirty="0"/>
          </a:p>
        </p:txBody>
      </p:sp>
      <p:sp>
        <p:nvSpPr>
          <p:cNvPr id="33799" name="Rectangle 7"/>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defRPr sz="1200"/>
            </a:lvl1pPr>
          </a:lstStyle>
          <a:p>
            <a:fld id="{2013258C-65B7-41DE-A61E-076302EE3C4E}" type="slidenum">
              <a:rPr lang="en-US"/>
              <a:pPr/>
              <a:t>‹#›</a:t>
            </a:fld>
            <a:endParaRPr lang="en-US" dirty="0"/>
          </a:p>
        </p:txBody>
      </p:sp>
    </p:spTree>
    <p:extLst>
      <p:ext uri="{BB962C8B-B14F-4D97-AF65-F5344CB8AC3E}">
        <p14:creationId xmlns:p14="http://schemas.microsoft.com/office/powerpoint/2010/main" val="12055587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900" b="0" dirty="0">
              <a:latin typeface="+mn-lt"/>
            </a:endParaRPr>
          </a:p>
        </p:txBody>
      </p:sp>
      <p:sp>
        <p:nvSpPr>
          <p:cNvPr id="4" name="Slide Number Placeholder 3"/>
          <p:cNvSpPr>
            <a:spLocks noGrp="1"/>
          </p:cNvSpPr>
          <p:nvPr>
            <p:ph type="sldNum" sz="quarter" idx="10"/>
          </p:nvPr>
        </p:nvSpPr>
        <p:spPr/>
        <p:txBody>
          <a:bodyPr/>
          <a:lstStyle/>
          <a:p>
            <a:fld id="{056FBFDB-C426-4434-9683-C77164F178CC}" type="slidenum">
              <a:rPr lang="en-US" smtClean="0"/>
              <a:t>1</a:t>
            </a:fld>
            <a:endParaRPr lang="en-US" dirty="0"/>
          </a:p>
        </p:txBody>
      </p:sp>
    </p:spTree>
    <p:extLst>
      <p:ext uri="{BB962C8B-B14F-4D97-AF65-F5344CB8AC3E}">
        <p14:creationId xmlns:p14="http://schemas.microsoft.com/office/powerpoint/2010/main" val="3966692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258C-65B7-41DE-A61E-076302EE3C4E}" type="slidenum">
              <a:rPr lang="en-US" smtClean="0"/>
              <a:pPr/>
              <a:t>10</a:t>
            </a:fld>
            <a:endParaRPr lang="en-US" dirty="0"/>
          </a:p>
        </p:txBody>
      </p:sp>
    </p:spTree>
    <p:extLst>
      <p:ext uri="{BB962C8B-B14F-4D97-AF65-F5344CB8AC3E}">
        <p14:creationId xmlns:p14="http://schemas.microsoft.com/office/powerpoint/2010/main" val="2311871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00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11</a:t>
            </a:fld>
            <a:endParaRPr lang="en-US" dirty="0"/>
          </a:p>
        </p:txBody>
      </p:sp>
    </p:spTree>
    <p:extLst>
      <p:ext uri="{BB962C8B-B14F-4D97-AF65-F5344CB8AC3E}">
        <p14:creationId xmlns:p14="http://schemas.microsoft.com/office/powerpoint/2010/main" val="1732482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00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12</a:t>
            </a:fld>
            <a:endParaRPr lang="en-US" dirty="0"/>
          </a:p>
        </p:txBody>
      </p:sp>
    </p:spTree>
    <p:extLst>
      <p:ext uri="{BB962C8B-B14F-4D97-AF65-F5344CB8AC3E}">
        <p14:creationId xmlns:p14="http://schemas.microsoft.com/office/powerpoint/2010/main" val="1692774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mj-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13</a:t>
            </a:fld>
            <a:endParaRPr lang="en-US" dirty="0"/>
          </a:p>
        </p:txBody>
      </p:sp>
    </p:spTree>
    <p:extLst>
      <p:ext uri="{BB962C8B-B14F-4D97-AF65-F5344CB8AC3E}">
        <p14:creationId xmlns:p14="http://schemas.microsoft.com/office/powerpoint/2010/main" val="2860304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013258C-65B7-41DE-A61E-076302EE3C4E}" type="slidenum">
              <a:rPr lang="en-US" smtClean="0"/>
              <a:pPr/>
              <a:t>14</a:t>
            </a:fld>
            <a:endParaRPr lang="en-US" dirty="0"/>
          </a:p>
        </p:txBody>
      </p:sp>
    </p:spTree>
    <p:extLst>
      <p:ext uri="{BB962C8B-B14F-4D97-AF65-F5344CB8AC3E}">
        <p14:creationId xmlns:p14="http://schemas.microsoft.com/office/powerpoint/2010/main" val="756979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mn-lt"/>
            </a:endParaRPr>
          </a:p>
        </p:txBody>
      </p:sp>
      <p:sp>
        <p:nvSpPr>
          <p:cNvPr id="4" name="Slide Number Placeholder 3"/>
          <p:cNvSpPr>
            <a:spLocks noGrp="1"/>
          </p:cNvSpPr>
          <p:nvPr>
            <p:ph type="sldNum" sz="quarter" idx="10"/>
          </p:nvPr>
        </p:nvSpPr>
        <p:spPr/>
        <p:txBody>
          <a:bodyPr/>
          <a:lstStyle/>
          <a:p>
            <a:fld id="{2013258C-65B7-41DE-A61E-076302EE3C4E}" type="slidenum">
              <a:rPr lang="en-US" smtClean="0"/>
              <a:pPr/>
              <a:t>15</a:t>
            </a:fld>
            <a:endParaRPr lang="en-US" dirty="0"/>
          </a:p>
        </p:txBody>
      </p:sp>
    </p:spTree>
    <p:extLst>
      <p:ext uri="{BB962C8B-B14F-4D97-AF65-F5344CB8AC3E}">
        <p14:creationId xmlns:p14="http://schemas.microsoft.com/office/powerpoint/2010/main" val="100242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base" latinLnBrk="0" hangingPunct="1">
              <a:lnSpc>
                <a:spcPct val="100000"/>
              </a:lnSpc>
              <a:spcBef>
                <a:spcPct val="30000"/>
              </a:spcBef>
              <a:spcAft>
                <a:spcPct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16</a:t>
            </a:fld>
            <a:endParaRPr lang="en-US" dirty="0"/>
          </a:p>
        </p:txBody>
      </p:sp>
    </p:spTree>
    <p:extLst>
      <p:ext uri="{BB962C8B-B14F-4D97-AF65-F5344CB8AC3E}">
        <p14:creationId xmlns:p14="http://schemas.microsoft.com/office/powerpoint/2010/main" val="288160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2013258C-65B7-41DE-A61E-076302EE3C4E}" type="slidenum">
              <a:rPr lang="en-US" smtClean="0"/>
              <a:pPr/>
              <a:t>17</a:t>
            </a:fld>
            <a:endParaRPr lang="en-US" dirty="0"/>
          </a:p>
        </p:txBody>
      </p:sp>
    </p:spTree>
    <p:extLst>
      <p:ext uri="{BB962C8B-B14F-4D97-AF65-F5344CB8AC3E}">
        <p14:creationId xmlns:p14="http://schemas.microsoft.com/office/powerpoint/2010/main" val="1968894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050" dirty="0">
              <a:latin typeface="+mn-lt"/>
            </a:endParaRPr>
          </a:p>
        </p:txBody>
      </p:sp>
      <p:sp>
        <p:nvSpPr>
          <p:cNvPr id="4" name="Slide Number Placeholder 3"/>
          <p:cNvSpPr>
            <a:spLocks noGrp="1"/>
          </p:cNvSpPr>
          <p:nvPr>
            <p:ph type="sldNum" sz="quarter" idx="10"/>
          </p:nvPr>
        </p:nvSpPr>
        <p:spPr/>
        <p:txBody>
          <a:bodyPr/>
          <a:lstStyle/>
          <a:p>
            <a:fld id="{2013258C-65B7-41DE-A61E-076302EE3C4E}" type="slidenum">
              <a:rPr lang="en-US" smtClean="0"/>
              <a:pPr/>
              <a:t>18</a:t>
            </a:fld>
            <a:endParaRPr lang="en-US" dirty="0"/>
          </a:p>
        </p:txBody>
      </p:sp>
    </p:spTree>
    <p:extLst>
      <p:ext uri="{BB962C8B-B14F-4D97-AF65-F5344CB8AC3E}">
        <p14:creationId xmlns:p14="http://schemas.microsoft.com/office/powerpoint/2010/main" val="1901446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258C-65B7-41DE-A61E-076302EE3C4E}" type="slidenum">
              <a:rPr lang="en-US" smtClean="0"/>
              <a:pPr/>
              <a:t>19</a:t>
            </a:fld>
            <a:endParaRPr lang="en-US" dirty="0"/>
          </a:p>
        </p:txBody>
      </p:sp>
    </p:spTree>
    <p:extLst>
      <p:ext uri="{BB962C8B-B14F-4D97-AF65-F5344CB8AC3E}">
        <p14:creationId xmlns:p14="http://schemas.microsoft.com/office/powerpoint/2010/main" val="426466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5"/>
            <a:ext cx="5681980" cy="2034170"/>
          </a:xfrm>
        </p:spPr>
        <p:txBody>
          <a:bodyPr/>
          <a:lstStyle/>
          <a:p>
            <a:endParaRPr lang="en-US" sz="1050" dirty="0">
              <a:latin typeface="+mn-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a:t>
            </a:fld>
            <a:endParaRPr lang="en-US" dirty="0"/>
          </a:p>
        </p:txBody>
      </p:sp>
    </p:spTree>
    <p:extLst>
      <p:ext uri="{BB962C8B-B14F-4D97-AF65-F5344CB8AC3E}">
        <p14:creationId xmlns:p14="http://schemas.microsoft.com/office/powerpoint/2010/main" val="2968650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20</a:t>
            </a:fld>
            <a:endParaRPr lang="en-US" dirty="0"/>
          </a:p>
        </p:txBody>
      </p:sp>
    </p:spTree>
    <p:extLst>
      <p:ext uri="{BB962C8B-B14F-4D97-AF65-F5344CB8AC3E}">
        <p14:creationId xmlns:p14="http://schemas.microsoft.com/office/powerpoint/2010/main" val="3796726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21</a:t>
            </a:fld>
            <a:endParaRPr lang="en-US" dirty="0"/>
          </a:p>
        </p:txBody>
      </p:sp>
    </p:spTree>
    <p:extLst>
      <p:ext uri="{BB962C8B-B14F-4D97-AF65-F5344CB8AC3E}">
        <p14:creationId xmlns:p14="http://schemas.microsoft.com/office/powerpoint/2010/main" val="854826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200" dirty="0">
              <a:latin typeface="+mn-lt"/>
            </a:endParaRPr>
          </a:p>
        </p:txBody>
      </p:sp>
      <p:sp>
        <p:nvSpPr>
          <p:cNvPr id="4" name="Slide Number Placeholder 3"/>
          <p:cNvSpPr>
            <a:spLocks noGrp="1"/>
          </p:cNvSpPr>
          <p:nvPr>
            <p:ph type="sldNum" sz="quarter" idx="10"/>
          </p:nvPr>
        </p:nvSpPr>
        <p:spPr/>
        <p:txBody>
          <a:bodyPr/>
          <a:lstStyle/>
          <a:p>
            <a:fld id="{2013258C-65B7-41DE-A61E-076302EE3C4E}" type="slidenum">
              <a:rPr lang="en-US" smtClean="0"/>
              <a:pPr/>
              <a:t>22</a:t>
            </a:fld>
            <a:endParaRPr lang="en-US" dirty="0"/>
          </a:p>
        </p:txBody>
      </p:sp>
    </p:spTree>
    <p:extLst>
      <p:ext uri="{BB962C8B-B14F-4D97-AF65-F5344CB8AC3E}">
        <p14:creationId xmlns:p14="http://schemas.microsoft.com/office/powerpoint/2010/main" val="3170776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13258C-65B7-41DE-A61E-076302EE3C4E}" type="slidenum">
              <a:rPr lang="en-US" smtClean="0"/>
              <a:pPr/>
              <a:t>23</a:t>
            </a:fld>
            <a:endParaRPr lang="en-US" dirty="0"/>
          </a:p>
        </p:txBody>
      </p:sp>
    </p:spTree>
    <p:extLst>
      <p:ext uri="{BB962C8B-B14F-4D97-AF65-F5344CB8AC3E}">
        <p14:creationId xmlns:p14="http://schemas.microsoft.com/office/powerpoint/2010/main" val="1879151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5"/>
          </p:nvPr>
        </p:nvSpPr>
        <p:spPr/>
        <p:txBody>
          <a:bodyPr/>
          <a:lstStyle/>
          <a:p>
            <a:fld id="{2013258C-65B7-41DE-A61E-076302EE3C4E}" type="slidenum">
              <a:rPr lang="en-US" smtClean="0"/>
              <a:pPr/>
              <a:t>24</a:t>
            </a:fld>
            <a:endParaRPr lang="en-US" dirty="0"/>
          </a:p>
        </p:txBody>
      </p:sp>
    </p:spTree>
    <p:extLst>
      <p:ext uri="{BB962C8B-B14F-4D97-AF65-F5344CB8AC3E}">
        <p14:creationId xmlns:p14="http://schemas.microsoft.com/office/powerpoint/2010/main" val="176043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mj-lt"/>
            </a:endParaRPr>
          </a:p>
        </p:txBody>
      </p:sp>
      <p:sp>
        <p:nvSpPr>
          <p:cNvPr id="4" name="Slide Number Placeholder 3"/>
          <p:cNvSpPr>
            <a:spLocks noGrp="1"/>
          </p:cNvSpPr>
          <p:nvPr>
            <p:ph type="sldNum" sz="quarter" idx="10"/>
          </p:nvPr>
        </p:nvSpPr>
        <p:spPr/>
        <p:txBody>
          <a:bodyPr/>
          <a:lstStyle/>
          <a:p>
            <a:fld id="{2013258C-65B7-41DE-A61E-076302EE3C4E}" type="slidenum">
              <a:rPr lang="en-US" smtClean="0"/>
              <a:pPr/>
              <a:t>25</a:t>
            </a:fld>
            <a:endParaRPr lang="en-US" dirty="0"/>
          </a:p>
        </p:txBody>
      </p:sp>
    </p:spTree>
    <p:extLst>
      <p:ext uri="{BB962C8B-B14F-4D97-AF65-F5344CB8AC3E}">
        <p14:creationId xmlns:p14="http://schemas.microsoft.com/office/powerpoint/2010/main" val="2087659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26</a:t>
            </a:fld>
            <a:endParaRPr lang="en-US" dirty="0"/>
          </a:p>
        </p:txBody>
      </p:sp>
    </p:spTree>
    <p:extLst>
      <p:ext uri="{BB962C8B-B14F-4D97-AF65-F5344CB8AC3E}">
        <p14:creationId xmlns:p14="http://schemas.microsoft.com/office/powerpoint/2010/main" val="1675455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dirty="0">
              <a:latin typeface="+mj-lt"/>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27</a:t>
            </a:fld>
            <a:endParaRPr lang="en-US" dirty="0"/>
          </a:p>
        </p:txBody>
      </p:sp>
    </p:spTree>
    <p:extLst>
      <p:ext uri="{BB962C8B-B14F-4D97-AF65-F5344CB8AC3E}">
        <p14:creationId xmlns:p14="http://schemas.microsoft.com/office/powerpoint/2010/main" val="2702577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28</a:t>
            </a:fld>
            <a:endParaRPr lang="en-US" dirty="0"/>
          </a:p>
        </p:txBody>
      </p:sp>
    </p:spTree>
    <p:extLst>
      <p:ext uri="{BB962C8B-B14F-4D97-AF65-F5344CB8AC3E}">
        <p14:creationId xmlns:p14="http://schemas.microsoft.com/office/powerpoint/2010/main" val="262013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10"/>
          </p:nvPr>
        </p:nvSpPr>
        <p:spPr/>
        <p:txBody>
          <a:bodyPr/>
          <a:lstStyle/>
          <a:p>
            <a:fld id="{056FBFDB-C426-4434-9683-C77164F178CC}" type="slidenum">
              <a:rPr lang="en-US" smtClean="0"/>
              <a:t>3</a:t>
            </a:fld>
            <a:endParaRPr lang="en-US" dirty="0"/>
          </a:p>
        </p:txBody>
      </p:sp>
    </p:spTree>
    <p:extLst>
      <p:ext uri="{BB962C8B-B14F-4D97-AF65-F5344CB8AC3E}">
        <p14:creationId xmlns:p14="http://schemas.microsoft.com/office/powerpoint/2010/main" val="2612727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000"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4</a:t>
            </a:fld>
            <a:endParaRPr lang="en-US" dirty="0"/>
          </a:p>
        </p:txBody>
      </p:sp>
    </p:spTree>
    <p:extLst>
      <p:ext uri="{BB962C8B-B14F-4D97-AF65-F5344CB8AC3E}">
        <p14:creationId xmlns:p14="http://schemas.microsoft.com/office/powerpoint/2010/main" val="135681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5"/>
          </p:nvPr>
        </p:nvSpPr>
        <p:spPr/>
        <p:txBody>
          <a:bodyPr/>
          <a:lstStyle/>
          <a:p>
            <a:fld id="{2013258C-65B7-41DE-A61E-076302EE3C4E}" type="slidenum">
              <a:rPr lang="en-US" smtClean="0"/>
              <a:pPr/>
              <a:t>5</a:t>
            </a:fld>
            <a:endParaRPr lang="en-US" dirty="0"/>
          </a:p>
        </p:txBody>
      </p:sp>
    </p:spTree>
    <p:extLst>
      <p:ext uri="{BB962C8B-B14F-4D97-AF65-F5344CB8AC3E}">
        <p14:creationId xmlns:p14="http://schemas.microsoft.com/office/powerpoint/2010/main" val="193199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13258C-65B7-41DE-A61E-076302EE3C4E}" type="slidenum">
              <a:rPr lang="en-US" smtClean="0"/>
              <a:pPr/>
              <a:t>6</a:t>
            </a:fld>
            <a:endParaRPr lang="en-US" dirty="0"/>
          </a:p>
        </p:txBody>
      </p:sp>
    </p:spTree>
    <p:extLst>
      <p:ext uri="{BB962C8B-B14F-4D97-AF65-F5344CB8AC3E}">
        <p14:creationId xmlns:p14="http://schemas.microsoft.com/office/powerpoint/2010/main" val="258467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latin typeface="+mn-lt"/>
            </a:endParaRPr>
          </a:p>
          <a:p>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2013258C-65B7-41DE-A61E-076302EE3C4E}" type="slidenum">
              <a:rPr lang="en-US" smtClean="0"/>
              <a:pPr/>
              <a:t>7</a:t>
            </a:fld>
            <a:endParaRPr lang="en-US" dirty="0"/>
          </a:p>
        </p:txBody>
      </p:sp>
    </p:spTree>
    <p:extLst>
      <p:ext uri="{BB962C8B-B14F-4D97-AF65-F5344CB8AC3E}">
        <p14:creationId xmlns:p14="http://schemas.microsoft.com/office/powerpoint/2010/main" val="386394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base" latinLnBrk="0" hangingPunct="1">
              <a:lnSpc>
                <a:spcPct val="100000"/>
              </a:lnSpc>
              <a:spcBef>
                <a:spcPct val="30000"/>
              </a:spcBef>
              <a:spcAft>
                <a:spcPct val="0"/>
              </a:spcAft>
              <a:buClrTx/>
              <a:buSzTx/>
              <a:buFontTx/>
              <a:buNone/>
              <a:tabLst/>
              <a:defRPr/>
            </a:pPr>
            <a:endParaRPr lang="en-US" dirty="0">
              <a:latin typeface="+mn-lt"/>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8</a:t>
            </a:fld>
            <a:endParaRPr lang="en-US" dirty="0"/>
          </a:p>
        </p:txBody>
      </p:sp>
    </p:spTree>
    <p:extLst>
      <p:ext uri="{BB962C8B-B14F-4D97-AF65-F5344CB8AC3E}">
        <p14:creationId xmlns:p14="http://schemas.microsoft.com/office/powerpoint/2010/main" val="1334498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2289" rtl="0" eaLnBrk="1" fontAlgn="base" latinLnBrk="0" hangingPunct="1">
              <a:lnSpc>
                <a:spcPct val="100000"/>
              </a:lnSpc>
              <a:spcBef>
                <a:spcPct val="30000"/>
              </a:spcBef>
              <a:spcAft>
                <a:spcPct val="0"/>
              </a:spcAft>
              <a:buClrTx/>
              <a:buSzTx/>
              <a:buFontTx/>
              <a:buNone/>
              <a:tabLst/>
              <a:defRPr/>
            </a:pPr>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2013258C-65B7-41DE-A61E-076302EE3C4E}" type="slidenum">
              <a:rPr lang="en-US" smtClean="0"/>
              <a:pPr/>
              <a:t>9</a:t>
            </a:fld>
            <a:endParaRPr lang="en-US" dirty="0"/>
          </a:p>
        </p:txBody>
      </p:sp>
    </p:spTree>
    <p:extLst>
      <p:ext uri="{BB962C8B-B14F-4D97-AF65-F5344CB8AC3E}">
        <p14:creationId xmlns:p14="http://schemas.microsoft.com/office/powerpoint/2010/main" val="1758653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626" name="Rectangle 2"/>
          <p:cNvSpPr>
            <a:spLocks noGrp="1" noChangeArrowheads="1"/>
          </p:cNvSpPr>
          <p:nvPr>
            <p:ph type="ctrTitle" sz="quarter"/>
          </p:nvPr>
        </p:nvSpPr>
        <p:spPr>
          <a:xfrm>
            <a:off x="685800" y="1692275"/>
            <a:ext cx="7772400" cy="1736725"/>
          </a:xfrm>
        </p:spPr>
        <p:txBody>
          <a:bodyPr anchor="b"/>
          <a:lstStyle>
            <a:lvl1pPr>
              <a:defRPr sz="4400"/>
            </a:lvl1pPr>
          </a:lstStyle>
          <a:p>
            <a:r>
              <a:rPr lang="en-US"/>
              <a:t>Click to edit Master title style</a:t>
            </a:r>
          </a:p>
        </p:txBody>
      </p:sp>
      <p:sp>
        <p:nvSpPr>
          <p:cNvPr id="266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628" name="Rectangle 4"/>
          <p:cNvSpPr>
            <a:spLocks noGrp="1" noChangeArrowheads="1"/>
          </p:cNvSpPr>
          <p:nvPr>
            <p:ph type="dt" sz="quarter" idx="2"/>
          </p:nvPr>
        </p:nvSpPr>
        <p:spPr>
          <a:xfrm>
            <a:off x="457200" y="6248400"/>
            <a:ext cx="2133600" cy="457200"/>
          </a:xfrm>
        </p:spPr>
        <p:txBody>
          <a:bodyPr/>
          <a:lstStyle>
            <a:lvl1pPr>
              <a:defRPr/>
            </a:lvl1pPr>
          </a:lstStyle>
          <a:p>
            <a:endParaRPr lang="en-US" dirty="0"/>
          </a:p>
        </p:txBody>
      </p:sp>
      <p:sp>
        <p:nvSpPr>
          <p:cNvPr id="26629" name="Rectangle 5"/>
          <p:cNvSpPr>
            <a:spLocks noGrp="1" noChangeArrowheads="1"/>
          </p:cNvSpPr>
          <p:nvPr>
            <p:ph type="ftr" sz="quarter" idx="3"/>
          </p:nvPr>
        </p:nvSpPr>
        <p:spPr>
          <a:xfrm>
            <a:off x="3124200" y="6248400"/>
            <a:ext cx="2895600" cy="457200"/>
          </a:xfrm>
        </p:spPr>
        <p:txBody>
          <a:bodyPr/>
          <a:lstStyle>
            <a:lvl1pPr>
              <a:defRPr/>
            </a:lvl1pPr>
          </a:lstStyle>
          <a:p>
            <a:endParaRPr lang="en-US" dirty="0"/>
          </a:p>
        </p:txBody>
      </p:sp>
      <p:sp>
        <p:nvSpPr>
          <p:cNvPr id="26630" name="Rectangle 6"/>
          <p:cNvSpPr>
            <a:spLocks noGrp="1" noChangeArrowheads="1"/>
          </p:cNvSpPr>
          <p:nvPr>
            <p:ph type="sldNum" sz="quarter" idx="4"/>
          </p:nvPr>
        </p:nvSpPr>
        <p:spPr>
          <a:xfrm>
            <a:off x="6553200" y="6248400"/>
            <a:ext cx="2133600" cy="457200"/>
          </a:xfrm>
        </p:spPr>
        <p:txBody>
          <a:bodyPr/>
          <a:lstStyle>
            <a:lvl1pPr>
              <a:defRPr>
                <a:solidFill>
                  <a:schemeClr val="tx1"/>
                </a:solidFill>
              </a:defRPr>
            </a:lvl1pPr>
          </a:lstStyle>
          <a:p>
            <a:fld id="{3F14A40D-2925-4B40-81E3-D6E43FDD7872}" type="slidenum">
              <a:rPr lang="en-US"/>
              <a:pPr/>
              <a:t>‹#›</a:t>
            </a:fld>
            <a:endParaRPr lang="en-US" dirty="0"/>
          </a:p>
        </p:txBody>
      </p:sp>
      <p:pic>
        <p:nvPicPr>
          <p:cNvPr id="26631" name="Picture 7"/>
          <p:cNvPicPr>
            <a:picLocks noChangeAspect="1" noChangeArrowheads="1"/>
          </p:cNvPicPr>
          <p:nvPr/>
        </p:nvPicPr>
        <p:blipFill>
          <a:blip r:embed="rId2" cstate="print"/>
          <a:srcRect/>
          <a:stretch>
            <a:fillRect/>
          </a:stretch>
        </p:blipFill>
        <p:spPr bwMode="auto">
          <a:xfrm>
            <a:off x="6629400" y="5410200"/>
            <a:ext cx="1939925" cy="1096963"/>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A20645E-B838-43D8-A841-C8CBF76A1FAE}"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C6D0755-7CEE-4B20-812A-87CB9DF08CC4}"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87E028-7047-4966-9DCE-896815D069D7}"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825377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E028-7047-4966-9DCE-896815D069D7}"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1574341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87E028-7047-4966-9DCE-896815D069D7}"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206146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87E028-7047-4966-9DCE-896815D069D7}" type="datetimeFigureOut">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2880402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87E028-7047-4966-9DCE-896815D069D7}" type="datetimeFigureOut">
              <a:rPr lang="en-US" smtClean="0"/>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767678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87E028-7047-4966-9DCE-896815D069D7}" type="datetimeFigureOut">
              <a:rPr lang="en-US" smtClean="0"/>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1312419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7E028-7047-4966-9DCE-896815D069D7}" type="datetimeFigureOut">
              <a:rPr lang="en-US" smtClean="0"/>
              <a:t>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710874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7E028-7047-4966-9DCE-896815D069D7}" type="datetimeFigureOut">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3706419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95446D1-883B-4BD7-87B5-ADA8B2ACC1EE}"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7E028-7047-4966-9DCE-896815D069D7}" type="datetimeFigureOut">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2215349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E028-7047-4966-9DCE-896815D069D7}"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707973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E028-7047-4966-9DCE-896815D069D7}" type="datetimeFigureOut">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017CB6-9093-4ED0-8BA3-F64051344DE8}" type="slidenum">
              <a:rPr lang="en-US" smtClean="0"/>
              <a:t>‹#›</a:t>
            </a:fld>
            <a:endParaRPr lang="en-US" dirty="0"/>
          </a:p>
        </p:txBody>
      </p:sp>
    </p:spTree>
    <p:extLst>
      <p:ext uri="{BB962C8B-B14F-4D97-AF65-F5344CB8AC3E}">
        <p14:creationId xmlns:p14="http://schemas.microsoft.com/office/powerpoint/2010/main" val="51193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EAEC07B-8437-48C3-9128-C1E3EF18ADBF}"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8F1B11D4-760D-47D5-B167-E14F3E5EDCEE}"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2B5904E2-9810-4021-A829-BB5D49872E38}"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84E6E2A-3275-4F58-903E-DF72E3C7191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3C1F95AA-AC99-474D-9C49-B9CBC4AC38A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D19482D-0F64-4AA8-85DE-CD892C9C5D80}"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A14D89B-EA82-462F-8538-B624A5754DF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7813"/>
            <a:ext cx="8229600" cy="86518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C0C0C0"/>
                  </a:outerShdw>
                </a:effectLst>
              </a:defRPr>
            </a:lvl1pPr>
          </a:lstStyle>
          <a:p>
            <a:endParaRPr lang="en-US" dirty="0"/>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C0C0C0"/>
                  </a:outerShdw>
                </a:effectLst>
              </a:defRPr>
            </a:lvl1pPr>
          </a:lstStyle>
          <a:p>
            <a:endParaRPr lang="en-US" dirty="0"/>
          </a:p>
        </p:txBody>
      </p:sp>
      <p:sp>
        <p:nvSpPr>
          <p:cNvPr id="25606" name="Rectangle 6"/>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effectLst>
                  <a:outerShdw blurRad="38100" dist="38100" dir="2700000" algn="tl">
                    <a:srgbClr val="C0C0C0"/>
                  </a:outerShdw>
                </a:effectLst>
              </a:defRPr>
            </a:lvl1pPr>
          </a:lstStyle>
          <a:p>
            <a:fld id="{36116B7D-A480-4E22-945D-B9FD0746EBE8}" type="slidenum">
              <a:rPr lang="en-US"/>
              <a:pPr/>
              <a:t>‹#›</a:t>
            </a:fld>
            <a:endParaRPr lang="en-US" dirty="0"/>
          </a:p>
        </p:txBody>
      </p:sp>
      <p:pic>
        <p:nvPicPr>
          <p:cNvPr id="25607" name="Picture 7"/>
          <p:cNvPicPr>
            <a:picLocks noChangeAspect="1" noChangeArrowheads="1"/>
          </p:cNvPicPr>
          <p:nvPr/>
        </p:nvPicPr>
        <p:blipFill>
          <a:blip r:embed="rId13" cstate="print"/>
          <a:srcRect/>
          <a:stretch>
            <a:fillRect/>
          </a:stretch>
        </p:blipFill>
        <p:spPr bwMode="auto">
          <a:xfrm>
            <a:off x="6629400" y="5410200"/>
            <a:ext cx="1939925" cy="1096963"/>
          </a:xfrm>
          <a:prstGeom prst="rect">
            <a:avLst/>
          </a:prstGeom>
          <a:noFill/>
          <a:ln w="9525">
            <a:noFill/>
            <a:miter lim="800000"/>
            <a:headEnd/>
            <a:tailEnd/>
          </a:ln>
          <a:effectLst/>
        </p:spPr>
      </p:pic>
    </p:spTree>
  </p:cSld>
  <p:clrMap bg1="dk2" tx1="lt1" bg2="dk1"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xStyles>
    <p:titleStyle>
      <a:lvl1pPr algn="ctr" rtl="0" fontAlgn="base">
        <a:spcBef>
          <a:spcPct val="0"/>
        </a:spcBef>
        <a:spcAft>
          <a:spcPct val="0"/>
        </a:spcAft>
        <a:defRPr sz="3600">
          <a:solidFill>
            <a:schemeClr val="bg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2pPr>
      <a:lvl3pPr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3pPr>
      <a:lvl4pPr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4pPr>
      <a:lvl5pPr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5pPr>
      <a:lvl6pPr marL="457200"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6pPr>
      <a:lvl7pPr marL="914400"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7pPr>
      <a:lvl8pPr marL="1371600"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8pPr>
      <a:lvl9pPr marL="1828800" algn="ctr" rtl="0" fontAlgn="base">
        <a:spcBef>
          <a:spcPct val="0"/>
        </a:spcBef>
        <a:spcAft>
          <a:spcPct val="0"/>
        </a:spcAft>
        <a:defRPr sz="3600">
          <a:solidFill>
            <a:schemeClr val="bg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rgbClr val="FF0000"/>
        </a:buClr>
        <a:buSzPct val="80000"/>
        <a:buFont typeface="Wingdings" pitchFamily="2" charset="2"/>
        <a:buChar char="Ø"/>
        <a:defRPr sz="3200">
          <a:solidFill>
            <a:srgbClr val="000000"/>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rgbClr val="000000"/>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bg1"/>
        </a:buClr>
        <a:buChar char="•"/>
        <a:defRPr sz="2400">
          <a:solidFill>
            <a:srgbClr val="000000"/>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rgbClr val="000000"/>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7E028-7047-4966-9DCE-896815D069D7}" type="datetimeFigureOut">
              <a:rPr lang="en-US" smtClean="0"/>
              <a:t>1/25/2021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17CB6-9093-4ED0-8BA3-F64051344DE8}" type="slidenum">
              <a:rPr lang="en-US" smtClean="0"/>
              <a:t>‹#›</a:t>
            </a:fld>
            <a:endParaRPr lang="en-US" dirty="0"/>
          </a:p>
        </p:txBody>
      </p:sp>
    </p:spTree>
    <p:extLst>
      <p:ext uri="{BB962C8B-B14F-4D97-AF65-F5344CB8AC3E}">
        <p14:creationId xmlns:p14="http://schemas.microsoft.com/office/powerpoint/2010/main" val="57192768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Patricia.dahlman@state.mn.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Julie.Remington@state.mn.u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areeronestop.org/EmploymentRecove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stage.careeronestop.org/EmploymentRecovery/FindAJobNow/whos-hiring.asp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areeronestop.org/EmploymentRecover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60" y="0"/>
            <a:ext cx="9139480" cy="6854610"/>
          </a:xfrm>
          <a:prstGeom prst="rect">
            <a:avLst/>
          </a:prstGeom>
        </p:spPr>
      </p:pic>
      <p:sp>
        <p:nvSpPr>
          <p:cNvPr id="5" name="Text Box 13"/>
          <p:cNvSpPr txBox="1">
            <a:spLocks noChangeArrowheads="1"/>
          </p:cNvSpPr>
          <p:nvPr/>
        </p:nvSpPr>
        <p:spPr bwMode="auto">
          <a:xfrm>
            <a:off x="2819400" y="5457515"/>
            <a:ext cx="6172200" cy="646331"/>
          </a:xfrm>
          <a:prstGeom prst="rect">
            <a:avLst/>
          </a:prstGeom>
          <a:noFill/>
          <a:ln w="9525">
            <a:noFill/>
            <a:miter lim="800000"/>
            <a:headEnd/>
            <a:tailEnd/>
          </a:ln>
        </p:spPr>
        <p:txBody>
          <a:bodyPr wrap="square">
            <a:spAutoFit/>
          </a:bodyPr>
          <a:lstStyle/>
          <a:p>
            <a:pPr algn="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Find Immediate Employment and Apply </a:t>
            </a:r>
            <a:b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for Unemployment Benefits</a:t>
            </a:r>
          </a:p>
        </p:txBody>
      </p:sp>
    </p:spTree>
    <p:extLst>
      <p:ext uri="{BB962C8B-B14F-4D97-AF65-F5344CB8AC3E}">
        <p14:creationId xmlns:p14="http://schemas.microsoft.com/office/powerpoint/2010/main" val="3910250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86990-95FA-4D2D-9F5F-1862272933F0}"/>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Contact Information</a:t>
            </a:r>
          </a:p>
        </p:txBody>
      </p:sp>
      <p:sp>
        <p:nvSpPr>
          <p:cNvPr id="3" name="Content Placeholder 2">
            <a:extLst>
              <a:ext uri="{FF2B5EF4-FFF2-40B4-BE49-F238E27FC236}">
                <a16:creationId xmlns:a16="http://schemas.microsoft.com/office/drawing/2014/main" id="{9DE88A00-874A-4A34-88E5-ABF5499EF3F5}"/>
              </a:ext>
            </a:extLst>
          </p:cNvPr>
          <p:cNvSpPr>
            <a:spLocks noGrp="1"/>
          </p:cNvSpPr>
          <p:nvPr>
            <p:ph idx="1"/>
          </p:nvPr>
        </p:nvSpPr>
        <p:spPr>
          <a:xfrm>
            <a:off x="914399" y="1600200"/>
            <a:ext cx="7778087" cy="4602163"/>
          </a:xfrm>
        </p:spPr>
        <p:txBody>
          <a:bodyPr/>
          <a:lstStyle/>
          <a:p>
            <a:pPr marL="0" indent="0">
              <a:buNone/>
            </a:pPr>
            <a:r>
              <a:rPr lang="en-US" sz="2400" b="1" dirty="0">
                <a:effectLst/>
                <a:latin typeface="Calibri" panose="020F0502020204030204" pitchFamily="34" charset="0"/>
                <a:cs typeface="Calibri" panose="020F0502020204030204" pitchFamily="34" charset="0"/>
              </a:rPr>
              <a:t>Tricia Dahlman</a:t>
            </a:r>
            <a:br>
              <a:rPr lang="en-US" sz="2400" b="1" dirty="0">
                <a:effectLst/>
                <a:latin typeface="Calibri" panose="020F0502020204030204" pitchFamily="34" charset="0"/>
                <a:cs typeface="Calibri" panose="020F0502020204030204" pitchFamily="34" charset="0"/>
              </a:rPr>
            </a:br>
            <a:r>
              <a:rPr lang="en-US" sz="2400" dirty="0">
                <a:effectLst/>
                <a:latin typeface="Calibri" panose="020F0502020204030204" pitchFamily="34" charset="0"/>
                <a:cs typeface="Calibri" panose="020F0502020204030204" pitchFamily="34" charset="0"/>
              </a:rPr>
              <a:t>Business Technology Manager, CareerOneStop</a:t>
            </a:r>
            <a:br>
              <a:rPr lang="en-US" sz="2400" dirty="0">
                <a:effectLst/>
                <a:latin typeface="Calibri" panose="020F0502020204030204" pitchFamily="34" charset="0"/>
                <a:cs typeface="Calibri" panose="020F0502020204030204" pitchFamily="34" charset="0"/>
              </a:rPr>
            </a:br>
            <a:r>
              <a:rPr lang="en-US" sz="2400" dirty="0">
                <a:solidFill>
                  <a:schemeClr val="tx2">
                    <a:lumMod val="50000"/>
                  </a:schemeClr>
                </a:solidFill>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Patricia.Dahlman@state.mn.us</a:t>
            </a:r>
            <a:endParaRPr lang="en-US" sz="2400" dirty="0">
              <a:solidFill>
                <a:schemeClr val="tx2">
                  <a:lumMod val="50000"/>
                </a:schemeClr>
              </a:solidFill>
              <a:effectLst/>
              <a:latin typeface="Calibri" panose="020F0502020204030204" pitchFamily="34" charset="0"/>
              <a:cs typeface="Calibri" panose="020F0502020204030204" pitchFamily="34" charset="0"/>
            </a:endParaRPr>
          </a:p>
          <a:p>
            <a:endParaRPr lang="en-US" sz="2400" kern="1200" dirty="0">
              <a:solidFill>
                <a:schemeClr val="tx1"/>
              </a:solidFill>
              <a:effectLst/>
              <a:latin typeface="Calibri" panose="020F0502020204030204" pitchFamily="34" charset="0"/>
              <a:cs typeface="Calibri" panose="020F0502020204030204" pitchFamily="34" charset="0"/>
            </a:endParaRPr>
          </a:p>
          <a:p>
            <a:pPr marL="0" indent="0">
              <a:buNone/>
            </a:pPr>
            <a:r>
              <a:rPr lang="en-US" sz="2400" b="1" kern="1200" dirty="0">
                <a:effectLst/>
                <a:latin typeface="Calibri" panose="020F0502020204030204" pitchFamily="34" charset="0"/>
                <a:cs typeface="Calibri" panose="020F0502020204030204" pitchFamily="34" charset="0"/>
              </a:rPr>
              <a:t>Julie Remington</a:t>
            </a:r>
            <a:br>
              <a:rPr lang="en-US" sz="2400" b="1" kern="1200" dirty="0">
                <a:effectLst/>
                <a:latin typeface="Calibri" panose="020F0502020204030204" pitchFamily="34" charset="0"/>
                <a:cs typeface="Calibri" panose="020F0502020204030204" pitchFamily="34" charset="0"/>
              </a:rPr>
            </a:br>
            <a:r>
              <a:rPr lang="en-US" sz="2400" kern="1200" dirty="0">
                <a:effectLst/>
                <a:latin typeface="Calibri" panose="020F0502020204030204" pitchFamily="34" charset="0"/>
                <a:cs typeface="Calibri" panose="020F0502020204030204" pitchFamily="34" charset="0"/>
              </a:rPr>
              <a:t>Content Strategist, CareerOneStop</a:t>
            </a:r>
            <a:br>
              <a:rPr lang="en-US" sz="2400" kern="1200" dirty="0">
                <a:effectLst/>
                <a:latin typeface="Calibri" panose="020F0502020204030204" pitchFamily="34" charset="0"/>
                <a:cs typeface="Calibri" panose="020F0502020204030204" pitchFamily="34" charset="0"/>
              </a:rPr>
            </a:br>
            <a:r>
              <a:rPr lang="en-US" sz="2400" kern="1200" dirty="0">
                <a:solidFill>
                  <a:schemeClr val="tx2">
                    <a:lumMod val="50000"/>
                  </a:schemeClr>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Julie.Remington@state.mn.us</a:t>
            </a:r>
            <a:endParaRPr lang="en-US" sz="2400" kern="1200" dirty="0">
              <a:solidFill>
                <a:schemeClr val="tx2">
                  <a:lumMod val="50000"/>
                </a:schemeClr>
              </a:solidFill>
              <a:effectLst/>
              <a:latin typeface="Calibri" panose="020F0502020204030204" pitchFamily="34" charset="0"/>
              <a:cs typeface="Calibri" panose="020F0502020204030204" pitchFamily="34" charset="0"/>
            </a:endParaRPr>
          </a:p>
          <a:p>
            <a:endParaRPr lang="en-US" kern="1200" dirty="0">
              <a:effectLst/>
            </a:endParaRPr>
          </a:p>
          <a:p>
            <a:endParaRPr lang="en-US" dirty="0"/>
          </a:p>
        </p:txBody>
      </p:sp>
    </p:spTree>
    <p:extLst>
      <p:ext uri="{BB962C8B-B14F-4D97-AF65-F5344CB8AC3E}">
        <p14:creationId xmlns:p14="http://schemas.microsoft.com/office/powerpoint/2010/main" val="4126759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736725"/>
          </a:xfrm>
        </p:spPr>
        <p:txBody>
          <a:bodyPr/>
          <a:lstStyle/>
          <a:p>
            <a:r>
              <a:rPr lang="en-US" sz="5400" dirty="0">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1294219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736725"/>
          </a:xfrm>
        </p:spPr>
        <p:txBody>
          <a:bodyPr/>
          <a:lstStyle/>
          <a:p>
            <a:r>
              <a:rPr lang="en-US" sz="5400" dirty="0">
                <a:latin typeface="Calibri" panose="020F0502020204030204" pitchFamily="34" charset="0"/>
                <a:cs typeface="Calibri" panose="020F0502020204030204" pitchFamily="34" charset="0"/>
              </a:rPr>
              <a:t>Screenshots</a:t>
            </a:r>
          </a:p>
        </p:txBody>
      </p:sp>
    </p:spTree>
    <p:extLst>
      <p:ext uri="{BB962C8B-B14F-4D97-AF65-F5344CB8AC3E}">
        <p14:creationId xmlns:p14="http://schemas.microsoft.com/office/powerpoint/2010/main" val="370950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452A-05BC-4276-99AC-0F94BA4D1B07}"/>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Employment Recovery</a:t>
            </a:r>
          </a:p>
        </p:txBody>
      </p:sp>
      <p:sp>
        <p:nvSpPr>
          <p:cNvPr id="7" name="Rectangle 6">
            <a:extLst>
              <a:ext uri="{FF2B5EF4-FFF2-40B4-BE49-F238E27FC236}">
                <a16:creationId xmlns:a16="http://schemas.microsoft.com/office/drawing/2014/main" id="{ACD032E7-A72E-42B6-92AD-84AB41416E7D}"/>
              </a:ext>
            </a:extLst>
          </p:cNvPr>
          <p:cNvSpPr/>
          <p:nvPr/>
        </p:nvSpPr>
        <p:spPr>
          <a:xfrm>
            <a:off x="6248400" y="5410200"/>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7B24FA45-30E7-4F12-8FCC-C7CD333FC53F}"/>
              </a:ext>
            </a:extLst>
          </p:cNvPr>
          <p:cNvPicPr>
            <a:picLocks noChangeAspect="1"/>
          </p:cNvPicPr>
          <p:nvPr/>
        </p:nvPicPr>
        <p:blipFill>
          <a:blip r:embed="rId3"/>
          <a:stretch>
            <a:fillRect/>
          </a:stretch>
        </p:blipFill>
        <p:spPr>
          <a:xfrm>
            <a:off x="457200" y="1371600"/>
            <a:ext cx="8249074" cy="4813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5952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452A-05BC-4276-99AC-0F94BA4D1B07}"/>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Who’s Hiring</a:t>
            </a:r>
          </a:p>
        </p:txBody>
      </p:sp>
      <p:sp>
        <p:nvSpPr>
          <p:cNvPr id="7" name="Rectangle 6">
            <a:extLst>
              <a:ext uri="{FF2B5EF4-FFF2-40B4-BE49-F238E27FC236}">
                <a16:creationId xmlns:a16="http://schemas.microsoft.com/office/drawing/2014/main" id="{ACD032E7-A72E-42B6-92AD-84AB41416E7D}"/>
              </a:ext>
            </a:extLst>
          </p:cNvPr>
          <p:cNvSpPr/>
          <p:nvPr/>
        </p:nvSpPr>
        <p:spPr>
          <a:xfrm>
            <a:off x="6248400" y="5410200"/>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0771DAB-6C95-4EA3-86E2-1F84A71621F9}"/>
              </a:ext>
            </a:extLst>
          </p:cNvPr>
          <p:cNvPicPr>
            <a:picLocks noChangeAspect="1"/>
          </p:cNvPicPr>
          <p:nvPr/>
        </p:nvPicPr>
        <p:blipFill>
          <a:blip r:embed="rId3"/>
          <a:stretch>
            <a:fillRect/>
          </a:stretch>
        </p:blipFill>
        <p:spPr>
          <a:xfrm>
            <a:off x="558382" y="1295400"/>
            <a:ext cx="8128418" cy="49342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1040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4D1F-E5E7-4F3D-957D-11E33104F8E7}"/>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Occupation Profile </a:t>
            </a:r>
          </a:p>
        </p:txBody>
      </p:sp>
      <p:sp>
        <p:nvSpPr>
          <p:cNvPr id="5" name="Rectangle 4">
            <a:extLst>
              <a:ext uri="{FF2B5EF4-FFF2-40B4-BE49-F238E27FC236}">
                <a16:creationId xmlns:a16="http://schemas.microsoft.com/office/drawing/2014/main" id="{A2DF7467-E4E0-4714-A854-8B006D655ECC}"/>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a16="http://schemas.microsoft.com/office/drawing/2014/main" id="{FFA7B729-D025-4BC8-B42D-F15075A2A90C}"/>
              </a:ext>
            </a:extLst>
          </p:cNvPr>
          <p:cNvPicPr>
            <a:picLocks noGrp="1" noChangeAspect="1"/>
          </p:cNvPicPr>
          <p:nvPr>
            <p:ph idx="1"/>
          </p:nvPr>
        </p:nvPicPr>
        <p:blipFill rotWithShape="1">
          <a:blip r:embed="rId3"/>
          <a:srcRect l="13889" t="18291" r="14816" b="5991"/>
          <a:stretch/>
        </p:blipFill>
        <p:spPr>
          <a:xfrm>
            <a:off x="595204" y="1295400"/>
            <a:ext cx="7953592" cy="4751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9320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83B9-95A6-46A1-A7EB-4A47935D65E5}"/>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Update Your Resume</a:t>
            </a:r>
          </a:p>
        </p:txBody>
      </p:sp>
      <p:pic>
        <p:nvPicPr>
          <p:cNvPr id="4" name="Content Placeholder 3">
            <a:extLst>
              <a:ext uri="{FF2B5EF4-FFF2-40B4-BE49-F238E27FC236}">
                <a16:creationId xmlns:a16="http://schemas.microsoft.com/office/drawing/2014/main" id="{A244DC31-5765-4760-9012-F3C54397BC4E}"/>
              </a:ext>
            </a:extLst>
          </p:cNvPr>
          <p:cNvPicPr>
            <a:picLocks noGrp="1" noChangeAspect="1"/>
          </p:cNvPicPr>
          <p:nvPr>
            <p:ph idx="1"/>
          </p:nvPr>
        </p:nvPicPr>
        <p:blipFill rotWithShape="1">
          <a:blip r:embed="rId3"/>
          <a:srcRect l="14617" t="8759" r="15542" b="5058"/>
          <a:stretch/>
        </p:blipFill>
        <p:spPr>
          <a:xfrm>
            <a:off x="990600" y="1219200"/>
            <a:ext cx="7591249" cy="52692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393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9A298-CB7B-4F99-A622-ECC5205D2278}"/>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Resume Guide</a:t>
            </a:r>
          </a:p>
        </p:txBody>
      </p:sp>
      <p:sp>
        <p:nvSpPr>
          <p:cNvPr id="5" name="Rectangle 4">
            <a:extLst>
              <a:ext uri="{FF2B5EF4-FFF2-40B4-BE49-F238E27FC236}">
                <a16:creationId xmlns:a16="http://schemas.microsoft.com/office/drawing/2014/main" id="{5529D16B-E6A5-4869-B56C-A5F3D914FFFE}"/>
              </a:ext>
            </a:extLst>
          </p:cNvPr>
          <p:cNvSpPr/>
          <p:nvPr/>
        </p:nvSpPr>
        <p:spPr>
          <a:xfrm>
            <a:off x="6248400" y="5410200"/>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AE7D9A4-02E5-4CBA-BD6E-F34BEDD0D84D}"/>
              </a:ext>
            </a:extLst>
          </p:cNvPr>
          <p:cNvPicPr>
            <a:picLocks noChangeAspect="1"/>
          </p:cNvPicPr>
          <p:nvPr/>
        </p:nvPicPr>
        <p:blipFill rotWithShape="1">
          <a:blip r:embed="rId3"/>
          <a:srcRect l="13970" t="8518" r="15379" b="17931"/>
          <a:stretch/>
        </p:blipFill>
        <p:spPr>
          <a:xfrm>
            <a:off x="342900" y="1143000"/>
            <a:ext cx="8458200" cy="4953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7446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8D8EC-D312-4B8D-AD09-A6C64B95885B}"/>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 Job Finder</a:t>
            </a:r>
          </a:p>
        </p:txBody>
      </p:sp>
      <p:pic>
        <p:nvPicPr>
          <p:cNvPr id="4" name="Content Placeholder 3">
            <a:extLst>
              <a:ext uri="{FF2B5EF4-FFF2-40B4-BE49-F238E27FC236}">
                <a16:creationId xmlns:a16="http://schemas.microsoft.com/office/drawing/2014/main" id="{2D2C3E49-33FE-46CA-B9B0-B525F93A5C1B}"/>
              </a:ext>
            </a:extLst>
          </p:cNvPr>
          <p:cNvPicPr>
            <a:picLocks noGrp="1" noChangeAspect="1"/>
          </p:cNvPicPr>
          <p:nvPr>
            <p:ph idx="1"/>
          </p:nvPr>
        </p:nvPicPr>
        <p:blipFill rotWithShape="1">
          <a:blip r:embed="rId3"/>
          <a:srcRect l="14486" t="8228" r="15483" b="8351"/>
          <a:stretch/>
        </p:blipFill>
        <p:spPr>
          <a:xfrm>
            <a:off x="571500" y="1143000"/>
            <a:ext cx="8001000" cy="5360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3975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A2089-91DD-469B-A48E-2E0A62BCD262}"/>
              </a:ext>
            </a:extLst>
          </p:cNvPr>
          <p:cNvSpPr>
            <a:spLocks noGrp="1"/>
          </p:cNvSpPr>
          <p:nvPr>
            <p:ph type="title"/>
          </p:nvPr>
        </p:nvSpPr>
        <p:spPr/>
        <p:txBody>
          <a:bodyPr/>
          <a:lstStyle/>
          <a:p>
            <a:r>
              <a:rPr lang="en-US" dirty="0"/>
              <a:t>Job Finder Results</a:t>
            </a:r>
          </a:p>
        </p:txBody>
      </p:sp>
      <p:pic>
        <p:nvPicPr>
          <p:cNvPr id="4" name="Content Placeholder 3">
            <a:extLst>
              <a:ext uri="{FF2B5EF4-FFF2-40B4-BE49-F238E27FC236}">
                <a16:creationId xmlns:a16="http://schemas.microsoft.com/office/drawing/2014/main" id="{F6CA473B-70A9-4D22-A676-B7DE073F5C44}"/>
              </a:ext>
            </a:extLst>
          </p:cNvPr>
          <p:cNvPicPr>
            <a:picLocks noGrp="1" noChangeAspect="1"/>
          </p:cNvPicPr>
          <p:nvPr>
            <p:ph idx="1"/>
          </p:nvPr>
        </p:nvPicPr>
        <p:blipFill rotWithShape="1">
          <a:blip r:embed="rId3"/>
          <a:srcRect l="14277" t="8481" r="15573" b="5059"/>
          <a:stretch/>
        </p:blipFill>
        <p:spPr>
          <a:xfrm>
            <a:off x="708660" y="1154747"/>
            <a:ext cx="7825740" cy="5425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688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5D68-8B46-4703-995C-68141F452AD2}"/>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Challenge</a:t>
            </a:r>
          </a:p>
        </p:txBody>
      </p:sp>
      <p:sp>
        <p:nvSpPr>
          <p:cNvPr id="3" name="Content Placeholder 2">
            <a:extLst>
              <a:ext uri="{FF2B5EF4-FFF2-40B4-BE49-F238E27FC236}">
                <a16:creationId xmlns:a16="http://schemas.microsoft.com/office/drawing/2014/main" id="{3B74BD66-394C-4CF3-9DF8-49886DF49809}"/>
              </a:ext>
            </a:extLst>
          </p:cNvPr>
          <p:cNvSpPr>
            <a:spLocks noGrp="1"/>
          </p:cNvSpPr>
          <p:nvPr>
            <p:ph idx="1"/>
          </p:nvPr>
        </p:nvSpPr>
        <p:spPr>
          <a:xfrm>
            <a:off x="457200" y="1905000"/>
            <a:ext cx="8229600" cy="3657599"/>
          </a:xfrm>
        </p:spPr>
        <p:txBody>
          <a:bodyPr/>
          <a:lstStyle/>
          <a:p>
            <a:pPr marL="0" indent="0" algn="ctr">
              <a:buNone/>
            </a:pPr>
            <a:r>
              <a:rPr lang="en-US" sz="3600" dirty="0">
                <a:effectLst/>
                <a:latin typeface="Calibri" panose="020F0502020204030204" pitchFamily="34" charset="0"/>
                <a:cs typeface="Calibri" panose="020F0502020204030204" pitchFamily="34" charset="0"/>
              </a:rPr>
              <a:t>Many employment services transitioned to online formats since in-person employment counseling sites closed or reduced their hours, at the same time that demand for services has grown.</a:t>
            </a:r>
          </a:p>
          <a:p>
            <a:pPr marL="0" indent="0" algn="ctr">
              <a:buNone/>
            </a:pPr>
            <a:endParaRPr lang="en-US" sz="3600"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2421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D071F-6D01-4063-8178-6EB07DD67C1A}"/>
              </a:ext>
            </a:extLst>
          </p:cNvPr>
          <p:cNvSpPr>
            <a:spLocks noGrp="1"/>
          </p:cNvSpPr>
          <p:nvPr>
            <p:ph type="title"/>
          </p:nvPr>
        </p:nvSpPr>
        <p:spPr>
          <a:xfrm>
            <a:off x="457200" y="277813"/>
            <a:ext cx="8229600" cy="1093787"/>
          </a:xfrm>
        </p:spPr>
        <p:txBody>
          <a:bodyPr/>
          <a:lstStyle/>
          <a:p>
            <a:r>
              <a:rPr lang="en-US" sz="4400" dirty="0">
                <a:latin typeface="Calibri" panose="020F0502020204030204" pitchFamily="34" charset="0"/>
                <a:cs typeface="Calibri" panose="020F0502020204030204" pitchFamily="34" charset="0"/>
              </a:rPr>
              <a:t>Find a Remote Job</a:t>
            </a:r>
          </a:p>
        </p:txBody>
      </p:sp>
      <p:sp>
        <p:nvSpPr>
          <p:cNvPr id="4" name="Rectangle 3">
            <a:extLst>
              <a:ext uri="{FF2B5EF4-FFF2-40B4-BE49-F238E27FC236}">
                <a16:creationId xmlns:a16="http://schemas.microsoft.com/office/drawing/2014/main" id="{59BCF35A-50A4-4AD8-9616-7E75A023E5F3}"/>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p:cNvPicPr>
            <a:picLocks noGrp="1"/>
          </p:cNvPicPr>
          <p:nvPr>
            <p:ph idx="1"/>
          </p:nvPr>
        </p:nvPicPr>
        <p:blipFill rotWithShape="1">
          <a:blip r:embed="rId3"/>
          <a:srcRect l="53526" t="10634" r="4594" b="6191"/>
          <a:stretch/>
        </p:blipFill>
        <p:spPr bwMode="auto">
          <a:xfrm>
            <a:off x="438150" y="1371600"/>
            <a:ext cx="8229600" cy="4596818"/>
          </a:xfrm>
          <a:prstGeom prst="rect">
            <a:avLst/>
          </a:prstGeom>
          <a:ln>
            <a:noFill/>
          </a:ln>
          <a:effectLst>
            <a:outerShdw blurRad="292100" dist="139700" dir="2700000" algn="ctr" rotWithShape="0">
              <a:srgbClr val="000000">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87150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D6743F-EED5-4E1B-B201-49F6DBAF7F5E}"/>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DFC00C-CB2B-4F38-9074-322481AA8BE9}"/>
              </a:ext>
            </a:extLst>
          </p:cNvPr>
          <p:cNvSpPr>
            <a:spLocks noGrp="1"/>
          </p:cNvSpPr>
          <p:nvPr>
            <p:ph type="title"/>
          </p:nvPr>
        </p:nvSpPr>
        <p:spPr/>
        <p:txBody>
          <a:bodyPr/>
          <a:lstStyle/>
          <a:p>
            <a:r>
              <a:rPr lang="en-US" dirty="0"/>
              <a:t>Business Finder</a:t>
            </a:r>
          </a:p>
        </p:txBody>
      </p:sp>
      <p:pic>
        <p:nvPicPr>
          <p:cNvPr id="6" name="Picture 5">
            <a:extLst>
              <a:ext uri="{FF2B5EF4-FFF2-40B4-BE49-F238E27FC236}">
                <a16:creationId xmlns:a16="http://schemas.microsoft.com/office/drawing/2014/main" id="{1AEA0CB5-7496-472A-B65F-AB5745E5134C}"/>
              </a:ext>
            </a:extLst>
          </p:cNvPr>
          <p:cNvPicPr>
            <a:picLocks noChangeAspect="1"/>
          </p:cNvPicPr>
          <p:nvPr/>
        </p:nvPicPr>
        <p:blipFill>
          <a:blip r:embed="rId3"/>
          <a:stretch>
            <a:fillRect/>
          </a:stretch>
        </p:blipFill>
        <p:spPr>
          <a:xfrm>
            <a:off x="457199" y="1447800"/>
            <a:ext cx="8229599" cy="43598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6571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1BFC-3338-46AD-B16B-EE705B9CFCE4}"/>
              </a:ext>
            </a:extLst>
          </p:cNvPr>
          <p:cNvSpPr>
            <a:spLocks noGrp="1"/>
          </p:cNvSpPr>
          <p:nvPr>
            <p:ph type="title"/>
          </p:nvPr>
        </p:nvSpPr>
        <p:spPr/>
        <p:txBody>
          <a:bodyPr/>
          <a:lstStyle/>
          <a:p>
            <a:r>
              <a:rPr lang="en-US" dirty="0"/>
              <a:t>Networking Now</a:t>
            </a:r>
          </a:p>
        </p:txBody>
      </p:sp>
      <p:pic>
        <p:nvPicPr>
          <p:cNvPr id="4" name="Content Placeholder 3">
            <a:extLst>
              <a:ext uri="{FF2B5EF4-FFF2-40B4-BE49-F238E27FC236}">
                <a16:creationId xmlns:a16="http://schemas.microsoft.com/office/drawing/2014/main" id="{D0D75195-2768-4DD9-811E-374F18EA2667}"/>
              </a:ext>
            </a:extLst>
          </p:cNvPr>
          <p:cNvPicPr>
            <a:picLocks noGrp="1" noChangeAspect="1"/>
          </p:cNvPicPr>
          <p:nvPr>
            <p:ph idx="1"/>
          </p:nvPr>
        </p:nvPicPr>
        <p:blipFill rotWithShape="1">
          <a:blip r:embed="rId3"/>
          <a:srcRect l="14095" t="8912" r="15703" b="5058"/>
          <a:stretch/>
        </p:blipFill>
        <p:spPr>
          <a:xfrm>
            <a:off x="762000" y="1185227"/>
            <a:ext cx="7848601" cy="541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816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1BFC-3338-46AD-B16B-EE705B9CFCE4}"/>
              </a:ext>
            </a:extLst>
          </p:cNvPr>
          <p:cNvSpPr>
            <a:spLocks noGrp="1"/>
          </p:cNvSpPr>
          <p:nvPr>
            <p:ph type="title"/>
          </p:nvPr>
        </p:nvSpPr>
        <p:spPr/>
        <p:txBody>
          <a:bodyPr/>
          <a:lstStyle/>
          <a:p>
            <a:r>
              <a:rPr lang="en-US" dirty="0"/>
              <a:t>Virtual Interviews</a:t>
            </a:r>
          </a:p>
        </p:txBody>
      </p:sp>
      <p:pic>
        <p:nvPicPr>
          <p:cNvPr id="7" name="Picture 6">
            <a:extLst>
              <a:ext uri="{FF2B5EF4-FFF2-40B4-BE49-F238E27FC236}">
                <a16:creationId xmlns:a16="http://schemas.microsoft.com/office/drawing/2014/main" id="{65A58B00-70BE-4F1F-B344-D153295F1401}"/>
              </a:ext>
            </a:extLst>
          </p:cNvPr>
          <p:cNvPicPr>
            <a:picLocks noChangeAspect="1"/>
          </p:cNvPicPr>
          <p:nvPr/>
        </p:nvPicPr>
        <p:blipFill>
          <a:blip r:embed="rId3"/>
          <a:stretch>
            <a:fillRect/>
          </a:stretch>
        </p:blipFill>
        <p:spPr>
          <a:xfrm>
            <a:off x="533400" y="1143000"/>
            <a:ext cx="8077200" cy="5293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731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Unemployment Benefits Finder</a:t>
            </a:r>
          </a:p>
        </p:txBody>
      </p:sp>
      <p:sp>
        <p:nvSpPr>
          <p:cNvPr id="5" name="Rectangle 4">
            <a:extLst>
              <a:ext uri="{FF2B5EF4-FFF2-40B4-BE49-F238E27FC236}">
                <a16:creationId xmlns:a16="http://schemas.microsoft.com/office/drawing/2014/main" id="{55B6E73B-C3AA-4F3D-9FF1-2135718B322F}"/>
              </a:ext>
            </a:extLst>
          </p:cNvPr>
          <p:cNvSpPr/>
          <p:nvPr/>
        </p:nvSpPr>
        <p:spPr>
          <a:xfrm>
            <a:off x="6019800" y="5181600"/>
            <a:ext cx="2819400" cy="1398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stretch>
            <a:fillRect/>
          </a:stretch>
        </p:blipFill>
        <p:spPr>
          <a:xfrm>
            <a:off x="258186" y="1600200"/>
            <a:ext cx="8885814" cy="5120640"/>
          </a:xfrm>
          <a:prstGeom prst="rect">
            <a:avLst/>
          </a:prstGeom>
        </p:spPr>
      </p:pic>
    </p:spTree>
    <p:extLst>
      <p:ext uri="{BB962C8B-B14F-4D97-AF65-F5344CB8AC3E}">
        <p14:creationId xmlns:p14="http://schemas.microsoft.com/office/powerpoint/2010/main" val="1644157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C259-492E-4272-B2B4-D6033E68B012}"/>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FAQs About Unemployment</a:t>
            </a:r>
          </a:p>
        </p:txBody>
      </p:sp>
      <p:pic>
        <p:nvPicPr>
          <p:cNvPr id="4" name="Content Placeholder 3">
            <a:extLst>
              <a:ext uri="{FF2B5EF4-FFF2-40B4-BE49-F238E27FC236}">
                <a16:creationId xmlns:a16="http://schemas.microsoft.com/office/drawing/2014/main" id="{221B61EA-6245-4FAD-9B09-82289F2C4673}"/>
              </a:ext>
            </a:extLst>
          </p:cNvPr>
          <p:cNvPicPr>
            <a:picLocks noGrp="1" noChangeAspect="1"/>
          </p:cNvPicPr>
          <p:nvPr>
            <p:ph idx="1"/>
          </p:nvPr>
        </p:nvPicPr>
        <p:blipFill rotWithShape="1">
          <a:blip r:embed="rId3"/>
          <a:srcRect l="14270" t="8230" r="15127" b="11111"/>
          <a:stretch/>
        </p:blipFill>
        <p:spPr>
          <a:xfrm>
            <a:off x="457200" y="1143000"/>
            <a:ext cx="8229600" cy="5288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3656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State Resources Finder</a:t>
            </a:r>
          </a:p>
        </p:txBody>
      </p:sp>
      <p:sp>
        <p:nvSpPr>
          <p:cNvPr id="5" name="Rectangle 4">
            <a:extLst>
              <a:ext uri="{FF2B5EF4-FFF2-40B4-BE49-F238E27FC236}">
                <a16:creationId xmlns:a16="http://schemas.microsoft.com/office/drawing/2014/main" id="{55B6E73B-C3AA-4F3D-9FF1-2135718B322F}"/>
              </a:ext>
            </a:extLst>
          </p:cNvPr>
          <p:cNvSpPr/>
          <p:nvPr/>
        </p:nvSpPr>
        <p:spPr>
          <a:xfrm>
            <a:off x="6019800" y="5181600"/>
            <a:ext cx="2819400" cy="1398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AD9E4C3-488A-4251-8876-01D009D8ED40}"/>
              </a:ext>
            </a:extLst>
          </p:cNvPr>
          <p:cNvPicPr>
            <a:picLocks noChangeAspect="1"/>
          </p:cNvPicPr>
          <p:nvPr/>
        </p:nvPicPr>
        <p:blipFill>
          <a:blip r:embed="rId3"/>
          <a:stretch>
            <a:fillRect/>
          </a:stretch>
        </p:blipFill>
        <p:spPr>
          <a:xfrm>
            <a:off x="806256" y="1143000"/>
            <a:ext cx="7531487" cy="5245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4784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American Job Center Finder</a:t>
            </a:r>
          </a:p>
        </p:txBody>
      </p:sp>
      <p:sp>
        <p:nvSpPr>
          <p:cNvPr id="5" name="Rectangle 4">
            <a:extLst>
              <a:ext uri="{FF2B5EF4-FFF2-40B4-BE49-F238E27FC236}">
                <a16:creationId xmlns:a16="http://schemas.microsoft.com/office/drawing/2014/main" id="{55B6E73B-C3AA-4F3D-9FF1-2135718B322F}"/>
              </a:ext>
            </a:extLst>
          </p:cNvPr>
          <p:cNvSpPr/>
          <p:nvPr/>
        </p:nvSpPr>
        <p:spPr>
          <a:xfrm>
            <a:off x="6019800" y="5181600"/>
            <a:ext cx="2819400" cy="1398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0C8F37A-1331-48F3-B9E2-C4948340FA12}"/>
              </a:ext>
            </a:extLst>
          </p:cNvPr>
          <p:cNvPicPr>
            <a:picLocks noChangeAspect="1"/>
          </p:cNvPicPr>
          <p:nvPr/>
        </p:nvPicPr>
        <p:blipFill>
          <a:blip r:embed="rId3"/>
          <a:stretch>
            <a:fillRect/>
          </a:stretch>
        </p:blipFill>
        <p:spPr>
          <a:xfrm>
            <a:off x="1110727" y="1295400"/>
            <a:ext cx="6922546" cy="50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2263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Counselor Resources </a:t>
            </a:r>
          </a:p>
        </p:txBody>
      </p:sp>
      <p:sp>
        <p:nvSpPr>
          <p:cNvPr id="5" name="Rectangle 4">
            <a:extLst>
              <a:ext uri="{FF2B5EF4-FFF2-40B4-BE49-F238E27FC236}">
                <a16:creationId xmlns:a16="http://schemas.microsoft.com/office/drawing/2014/main" id="{767E7B90-F7A3-4073-A5B7-11CD14A364CD}"/>
              </a:ext>
            </a:extLst>
          </p:cNvPr>
          <p:cNvSpPr/>
          <p:nvPr/>
        </p:nvSpPr>
        <p:spPr>
          <a:xfrm>
            <a:off x="6248400" y="5437187"/>
            <a:ext cx="2438400" cy="1143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056BDD1-0767-4389-818B-C7E543D5A61D}"/>
              </a:ext>
            </a:extLst>
          </p:cNvPr>
          <p:cNvPicPr>
            <a:picLocks noChangeAspect="1"/>
          </p:cNvPicPr>
          <p:nvPr/>
        </p:nvPicPr>
        <p:blipFill rotWithShape="1">
          <a:blip r:embed="rId3"/>
          <a:srcRect l="14410" t="8783" r="15337" b="5185"/>
          <a:stretch/>
        </p:blipFill>
        <p:spPr>
          <a:xfrm>
            <a:off x="782955" y="1143000"/>
            <a:ext cx="7578090" cy="52200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5969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260" y="0"/>
            <a:ext cx="9139480" cy="6854610"/>
          </a:xfrm>
          <a:prstGeom prst="rect">
            <a:avLst/>
          </a:prstGeom>
        </p:spPr>
      </p:pic>
      <p:sp>
        <p:nvSpPr>
          <p:cNvPr id="5" name="Title 1">
            <a:extLst>
              <a:ext uri="{FF2B5EF4-FFF2-40B4-BE49-F238E27FC236}">
                <a16:creationId xmlns:a16="http://schemas.microsoft.com/office/drawing/2014/main" id="{A76D36E9-B105-F341-ACF9-F59D1779D8B6}"/>
              </a:ext>
            </a:extLst>
          </p:cNvPr>
          <p:cNvSpPr>
            <a:spLocks noGrp="1"/>
          </p:cNvSpPr>
          <p:nvPr>
            <p:ph type="title"/>
          </p:nvPr>
        </p:nvSpPr>
        <p:spPr>
          <a:xfrm>
            <a:off x="381000" y="274638"/>
            <a:ext cx="2743200" cy="1173162"/>
          </a:xfrm>
        </p:spPr>
        <p:txBody>
          <a:bodyPr>
            <a:noAutofit/>
          </a:bodyPr>
          <a:lstStyle/>
          <a:p>
            <a:r>
              <a:rPr lang="en-US" sz="4400" dirty="0">
                <a:latin typeface="Calibri" panose="020F0502020204030204" pitchFamily="34" charset="0"/>
                <a:cs typeface="Calibri" panose="020F0502020204030204" pitchFamily="34" charset="0"/>
              </a:rPr>
              <a:t>Agenda</a:t>
            </a:r>
          </a:p>
        </p:txBody>
      </p:sp>
      <p:sp>
        <p:nvSpPr>
          <p:cNvPr id="6" name="Text Box 13">
            <a:extLst>
              <a:ext uri="{FF2B5EF4-FFF2-40B4-BE49-F238E27FC236}">
                <a16:creationId xmlns:a16="http://schemas.microsoft.com/office/drawing/2014/main" id="{2A619A91-3B33-C546-9C70-721CDB92905B}"/>
              </a:ext>
            </a:extLst>
          </p:cNvPr>
          <p:cNvSpPr txBox="1">
            <a:spLocks noChangeArrowheads="1"/>
          </p:cNvSpPr>
          <p:nvPr/>
        </p:nvSpPr>
        <p:spPr bwMode="auto">
          <a:xfrm>
            <a:off x="190500" y="1511396"/>
            <a:ext cx="3124200" cy="4339650"/>
          </a:xfrm>
          <a:prstGeom prst="rect">
            <a:avLst/>
          </a:prstGeom>
          <a:noFill/>
          <a:ln w="9525">
            <a:noFill/>
            <a:miter lim="800000"/>
            <a:headEnd/>
            <a:tailEnd/>
          </a:ln>
        </p:spPr>
        <p:txBody>
          <a:bodyPr wrap="square">
            <a:spAutoFit/>
          </a:bodyPr>
          <a:lstStyle/>
          <a:p>
            <a:pPr marL="342900" indent="-342900">
              <a:buClr>
                <a:srgbClr val="FF0000"/>
              </a:buClr>
              <a:buFont typeface="Wingdings" panose="05000000000000000000" pitchFamily="2" charset="2"/>
              <a:buChar char="v"/>
            </a:pPr>
            <a:r>
              <a:rPr lang="en-US" sz="2400" dirty="0">
                <a:solidFill>
                  <a:srgbClr val="000000"/>
                </a:solidFill>
                <a:latin typeface="Calibri" panose="020F0502020204030204" pitchFamily="34" charset="0"/>
                <a:cs typeface="Calibri" panose="020F0502020204030204" pitchFamily="34" charset="0"/>
              </a:rPr>
              <a:t>Brief CareerOneStop overview</a:t>
            </a:r>
          </a:p>
          <a:p>
            <a:pPr marL="171450" indent="-171450">
              <a:buClr>
                <a:srgbClr val="FF0000"/>
              </a:buClr>
              <a:buFont typeface="Wingdings" panose="05000000000000000000" pitchFamily="2" charset="2"/>
              <a:buChar char="v"/>
            </a:pPr>
            <a:endParaRPr lang="en-US" sz="1200" dirty="0">
              <a:solidFill>
                <a:srgbClr val="000000"/>
              </a:solidFill>
              <a:latin typeface="Calibri" panose="020F0502020204030204" pitchFamily="34" charset="0"/>
              <a:cs typeface="Calibri" panose="020F0502020204030204" pitchFamily="34" charset="0"/>
            </a:endParaRPr>
          </a:p>
          <a:p>
            <a:pPr marL="342900" indent="-342900">
              <a:buClr>
                <a:srgbClr val="FF0000"/>
              </a:buClr>
              <a:buFont typeface="Wingdings" panose="05000000000000000000" pitchFamily="2" charset="2"/>
              <a:buChar char="v"/>
            </a:pPr>
            <a:r>
              <a:rPr lang="en-US" sz="2400" dirty="0">
                <a:solidFill>
                  <a:srgbClr val="000000"/>
                </a:solidFill>
                <a:latin typeface="Calibri" panose="020F0502020204030204" pitchFamily="34" charset="0"/>
                <a:cs typeface="Calibri" panose="020F0502020204030204" pitchFamily="34" charset="0"/>
              </a:rPr>
              <a:t>User Path 1: </a:t>
            </a:r>
            <a:br>
              <a:rPr lang="en-US" sz="2400" dirty="0">
                <a:solidFill>
                  <a:srgbClr val="000000"/>
                </a:solidFill>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Find immediate employment</a:t>
            </a:r>
          </a:p>
          <a:p>
            <a:pPr marL="171450" indent="-171450">
              <a:buClr>
                <a:srgbClr val="FF0000"/>
              </a:buClr>
              <a:buFont typeface="Wingdings" panose="05000000000000000000" pitchFamily="2" charset="2"/>
              <a:buChar char="v"/>
            </a:pPr>
            <a:endParaRPr lang="en-US" sz="1200" dirty="0">
              <a:solidFill>
                <a:srgbClr val="000000"/>
              </a:solidFill>
              <a:latin typeface="Calibri" panose="020F0502020204030204" pitchFamily="34" charset="0"/>
              <a:cs typeface="Calibri" panose="020F0502020204030204" pitchFamily="34" charset="0"/>
            </a:endParaRPr>
          </a:p>
          <a:p>
            <a:pPr marL="342900" indent="-342900">
              <a:buClr>
                <a:srgbClr val="FF0000"/>
              </a:buClr>
              <a:buFont typeface="Wingdings" panose="05000000000000000000" pitchFamily="2" charset="2"/>
              <a:buChar char="v"/>
            </a:pPr>
            <a:r>
              <a:rPr lang="en-US" sz="2400" dirty="0">
                <a:solidFill>
                  <a:srgbClr val="000000"/>
                </a:solidFill>
                <a:latin typeface="Calibri" panose="020F0502020204030204" pitchFamily="34" charset="0"/>
                <a:cs typeface="Calibri" panose="020F0502020204030204" pitchFamily="34" charset="0"/>
              </a:rPr>
              <a:t>User Path 2: </a:t>
            </a:r>
            <a:br>
              <a:rPr lang="en-US" sz="2400" dirty="0">
                <a:solidFill>
                  <a:srgbClr val="000000"/>
                </a:solidFill>
                <a:latin typeface="Calibri" panose="020F0502020204030204" pitchFamily="34" charset="0"/>
                <a:cs typeface="Calibri" panose="020F0502020204030204" pitchFamily="34" charset="0"/>
              </a:rPr>
            </a:br>
            <a:r>
              <a:rPr lang="en-US" sz="2400" dirty="0">
                <a:solidFill>
                  <a:srgbClr val="000000"/>
                </a:solidFill>
                <a:latin typeface="Calibri" panose="020F0502020204030204" pitchFamily="34" charset="0"/>
                <a:cs typeface="Calibri" panose="020F0502020204030204" pitchFamily="34" charset="0"/>
              </a:rPr>
              <a:t>Apply for unemployment benefits</a:t>
            </a:r>
          </a:p>
          <a:p>
            <a:pPr marL="171450" indent="-171450">
              <a:buClr>
                <a:srgbClr val="FF0000"/>
              </a:buClr>
              <a:buFont typeface="Wingdings" panose="05000000000000000000" pitchFamily="2" charset="2"/>
              <a:buChar char="v"/>
            </a:pPr>
            <a:endParaRPr lang="en-US" sz="1200" dirty="0">
              <a:solidFill>
                <a:srgbClr val="000000"/>
              </a:solidFill>
              <a:latin typeface="Calibri" panose="020F0502020204030204" pitchFamily="34" charset="0"/>
              <a:cs typeface="Calibri" panose="020F0502020204030204" pitchFamily="34" charset="0"/>
            </a:endParaRPr>
          </a:p>
          <a:p>
            <a:pPr marL="342900" indent="-342900">
              <a:buClr>
                <a:srgbClr val="FF0000"/>
              </a:buClr>
              <a:buFont typeface="Wingdings" panose="05000000000000000000" pitchFamily="2" charset="2"/>
              <a:buChar char="v"/>
            </a:pPr>
            <a:r>
              <a:rPr lang="en-US" sz="2400" dirty="0">
                <a:solidFill>
                  <a:srgbClr val="000000"/>
                </a:solidFill>
                <a:latin typeface="Calibri" panose="020F0502020204030204" pitchFamily="34" charset="0"/>
                <a:cs typeface="Calibri" panose="020F0502020204030204" pitchFamily="34" charset="0"/>
              </a:rPr>
              <a:t>Questions</a:t>
            </a:r>
            <a:endParaRPr lang="en-US" sz="2400" dirty="0">
              <a:solidFill>
                <a:srgbClr val="000000"/>
              </a:solidFill>
            </a:endParaRPr>
          </a:p>
        </p:txBody>
      </p:sp>
    </p:spTree>
    <p:extLst>
      <p:ext uri="{BB962C8B-B14F-4D97-AF65-F5344CB8AC3E}">
        <p14:creationId xmlns:p14="http://schemas.microsoft.com/office/powerpoint/2010/main" val="214723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CareerOneStop</a:t>
            </a:r>
          </a:p>
        </p:txBody>
      </p:sp>
      <p:sp>
        <p:nvSpPr>
          <p:cNvPr id="5" name="Rectangle 4">
            <a:extLst>
              <a:ext uri="{FF2B5EF4-FFF2-40B4-BE49-F238E27FC236}">
                <a16:creationId xmlns:a16="http://schemas.microsoft.com/office/drawing/2014/main" id="{55B6E73B-C3AA-4F3D-9FF1-2135718B322F}"/>
              </a:ext>
            </a:extLst>
          </p:cNvPr>
          <p:cNvSpPr/>
          <p:nvPr/>
        </p:nvSpPr>
        <p:spPr>
          <a:xfrm>
            <a:off x="6019800" y="5181600"/>
            <a:ext cx="2819400" cy="1398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F0248C2-5F11-42DC-AF58-A73B2B8706DF}"/>
              </a:ext>
            </a:extLst>
          </p:cNvPr>
          <p:cNvPicPr>
            <a:picLocks noChangeAspect="1"/>
          </p:cNvPicPr>
          <p:nvPr/>
        </p:nvPicPr>
        <p:blipFill>
          <a:blip r:embed="rId3"/>
          <a:stretch>
            <a:fillRect/>
          </a:stretch>
        </p:blipFill>
        <p:spPr>
          <a:xfrm>
            <a:off x="1272540" y="1143000"/>
            <a:ext cx="6598920" cy="5044072"/>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67A52AB7-7835-470B-9BAF-9EEE73E12001}"/>
              </a:ext>
            </a:extLst>
          </p:cNvPr>
          <p:cNvSpPr>
            <a:spLocks noGrp="1"/>
          </p:cNvSpPr>
          <p:nvPr>
            <p:ph idx="1"/>
          </p:nvPr>
        </p:nvSpPr>
        <p:spPr>
          <a:xfrm>
            <a:off x="1066799" y="6373814"/>
            <a:ext cx="7820025" cy="304800"/>
          </a:xfrm>
        </p:spPr>
        <p:txBody>
          <a:bodyPr/>
          <a:lstStyle/>
          <a:p>
            <a:pPr marL="0" indent="0">
              <a:buNone/>
            </a:pPr>
            <a:r>
              <a:rPr lang="en-US" sz="1400" dirty="0">
                <a:effectLst/>
                <a:latin typeface="Calibri" panose="020F0502020204030204" pitchFamily="34" charset="0"/>
                <a:cs typeface="Calibri" panose="020F0502020204030204" pitchFamily="34" charset="0"/>
              </a:rPr>
              <a:t>CareerOneStop is sponsored by the U.S. Department of Labor, Employment and Training Administration</a:t>
            </a:r>
          </a:p>
          <a:p>
            <a:pPr marL="0" indent="0">
              <a:buNone/>
            </a:pPr>
            <a:endParaRPr lang="en-US" sz="3600" dirty="0">
              <a:effectLst/>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C592599A-5619-4EF2-8053-3C1DF8EE1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6373814"/>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443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Customer Needs</a:t>
            </a:r>
          </a:p>
        </p:txBody>
      </p:sp>
      <p:sp>
        <p:nvSpPr>
          <p:cNvPr id="6" name="Flowchart: Alternate Process 5">
            <a:extLst>
              <a:ext uri="{FF2B5EF4-FFF2-40B4-BE49-F238E27FC236}">
                <a16:creationId xmlns:a16="http://schemas.microsoft.com/office/drawing/2014/main" id="{3AF98C99-F2DE-4D39-A8DB-0E1D82A075D0}"/>
              </a:ext>
            </a:extLst>
          </p:cNvPr>
          <p:cNvSpPr/>
          <p:nvPr/>
        </p:nvSpPr>
        <p:spPr>
          <a:xfrm>
            <a:off x="6714793" y="845244"/>
            <a:ext cx="2124407" cy="2050622"/>
          </a:xfrm>
          <a:prstGeom prst="flowChartAlternateProcess">
            <a:avLst/>
          </a:prstGeom>
          <a:solidFill>
            <a:schemeClr val="bg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latin typeface="Calibri" panose="020F0502020204030204" pitchFamily="34" charset="0"/>
                <a:cs typeface="Calibri" panose="020F0502020204030204" pitchFamily="34" charset="0"/>
              </a:rPr>
              <a:t>What benefits and other forms of assistance are available to me?</a:t>
            </a:r>
          </a:p>
        </p:txBody>
      </p:sp>
      <p:sp>
        <p:nvSpPr>
          <p:cNvPr id="15" name="Flowchart: Alternate Process 14">
            <a:extLst>
              <a:ext uri="{FF2B5EF4-FFF2-40B4-BE49-F238E27FC236}">
                <a16:creationId xmlns:a16="http://schemas.microsoft.com/office/drawing/2014/main" id="{A5CF76D1-DBD5-4A04-B90D-05CEEB8FF601}"/>
              </a:ext>
            </a:extLst>
          </p:cNvPr>
          <p:cNvSpPr/>
          <p:nvPr/>
        </p:nvSpPr>
        <p:spPr>
          <a:xfrm>
            <a:off x="4456251" y="1469356"/>
            <a:ext cx="1953741" cy="1837824"/>
          </a:xfrm>
          <a:prstGeom prst="flowChartAlternateProcess">
            <a:avLst/>
          </a:prstGeom>
          <a:solidFill>
            <a:schemeClr val="bg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latin typeface="Calibri" panose="020F0502020204030204" pitchFamily="34" charset="0"/>
                <a:cs typeface="Calibri" panose="020F0502020204030204" pitchFamily="34" charset="0"/>
              </a:rPr>
              <a:t>I need short term, immediate employment</a:t>
            </a:r>
          </a:p>
        </p:txBody>
      </p:sp>
      <p:sp>
        <p:nvSpPr>
          <p:cNvPr id="16" name="Flowchart: Alternate Process 15">
            <a:extLst>
              <a:ext uri="{FF2B5EF4-FFF2-40B4-BE49-F238E27FC236}">
                <a16:creationId xmlns:a16="http://schemas.microsoft.com/office/drawing/2014/main" id="{B9D076D3-960A-4797-A112-067481241B05}"/>
              </a:ext>
            </a:extLst>
          </p:cNvPr>
          <p:cNvSpPr/>
          <p:nvPr/>
        </p:nvSpPr>
        <p:spPr>
          <a:xfrm>
            <a:off x="4456251" y="3907878"/>
            <a:ext cx="1868349" cy="2050622"/>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latin typeface="Calibri" panose="020F0502020204030204" pitchFamily="34" charset="0"/>
                <a:cs typeface="Calibri" panose="020F0502020204030204" pitchFamily="34" charset="0"/>
              </a:rPr>
              <a:t>I just graduated from college, what do I do?</a:t>
            </a:r>
          </a:p>
        </p:txBody>
      </p:sp>
      <p:sp>
        <p:nvSpPr>
          <p:cNvPr id="17" name="Flowchart: Alternate Process 16">
            <a:extLst>
              <a:ext uri="{FF2B5EF4-FFF2-40B4-BE49-F238E27FC236}">
                <a16:creationId xmlns:a16="http://schemas.microsoft.com/office/drawing/2014/main" id="{1527036C-F593-485A-95A4-225ED0855893}"/>
              </a:ext>
            </a:extLst>
          </p:cNvPr>
          <p:cNvSpPr/>
          <p:nvPr/>
        </p:nvSpPr>
        <p:spPr>
          <a:xfrm>
            <a:off x="6686806" y="3602788"/>
            <a:ext cx="2106320" cy="1533025"/>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latin typeface="Calibri" panose="020F0502020204030204" pitchFamily="34" charset="0"/>
                <a:cs typeface="Calibri" panose="020F0502020204030204" pitchFamily="34" charset="0"/>
              </a:rPr>
              <a:t>I need a longer-term career plan</a:t>
            </a:r>
          </a:p>
        </p:txBody>
      </p:sp>
      <p:sp>
        <p:nvSpPr>
          <p:cNvPr id="18" name="Flowchart: Alternate Process 17">
            <a:extLst>
              <a:ext uri="{FF2B5EF4-FFF2-40B4-BE49-F238E27FC236}">
                <a16:creationId xmlns:a16="http://schemas.microsoft.com/office/drawing/2014/main" id="{092ECD46-B216-47C8-B6FB-3E6D26DA30E9}"/>
              </a:ext>
            </a:extLst>
          </p:cNvPr>
          <p:cNvSpPr/>
          <p:nvPr/>
        </p:nvSpPr>
        <p:spPr>
          <a:xfrm>
            <a:off x="691037" y="4639175"/>
            <a:ext cx="3128842" cy="1685425"/>
          </a:xfrm>
          <a:prstGeom prst="flowChartAlternateProcess">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00"/>
                </a:solidFill>
                <a:latin typeface="Calibri" panose="020F0502020204030204" pitchFamily="34" charset="0"/>
                <a:cs typeface="Calibri" panose="020F0502020204030204" pitchFamily="34" charset="0"/>
              </a:rPr>
              <a:t>What options are available to develop new skills or knowledge?</a:t>
            </a:r>
          </a:p>
        </p:txBody>
      </p:sp>
      <p:pic>
        <p:nvPicPr>
          <p:cNvPr id="19" name="Picture 18">
            <a:extLst>
              <a:ext uri="{FF2B5EF4-FFF2-40B4-BE49-F238E27FC236}">
                <a16:creationId xmlns:a16="http://schemas.microsoft.com/office/drawing/2014/main" id="{1C563AEE-E920-4973-B4D7-2F7B2990D6A2}"/>
              </a:ext>
            </a:extLst>
          </p:cNvPr>
          <p:cNvPicPr/>
          <p:nvPr/>
        </p:nvPicPr>
        <p:blipFill>
          <a:blip r:embed="rId3"/>
          <a:stretch>
            <a:fillRect/>
          </a:stretch>
        </p:blipFill>
        <p:spPr>
          <a:xfrm>
            <a:off x="965203" y="1297153"/>
            <a:ext cx="3058948" cy="2721644"/>
          </a:xfrm>
          <a:prstGeom prst="rect">
            <a:avLst/>
          </a:prstGeom>
        </p:spPr>
      </p:pic>
    </p:spTree>
    <p:extLst>
      <p:ext uri="{BB962C8B-B14F-4D97-AF65-F5344CB8AC3E}">
        <p14:creationId xmlns:p14="http://schemas.microsoft.com/office/powerpoint/2010/main" val="2692939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7358-1F3D-4F75-8F90-D4878496C1FB}"/>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Path 1: Immediate Employment</a:t>
            </a:r>
          </a:p>
        </p:txBody>
      </p:sp>
      <p:sp>
        <p:nvSpPr>
          <p:cNvPr id="3" name="Content Placeholder 2">
            <a:extLst>
              <a:ext uri="{FF2B5EF4-FFF2-40B4-BE49-F238E27FC236}">
                <a16:creationId xmlns:a16="http://schemas.microsoft.com/office/drawing/2014/main" id="{D33DD40B-1385-4051-BF22-B00484E21ABF}"/>
              </a:ext>
            </a:extLst>
          </p:cNvPr>
          <p:cNvSpPr>
            <a:spLocks noGrp="1"/>
          </p:cNvSpPr>
          <p:nvPr>
            <p:ph idx="1"/>
          </p:nvPr>
        </p:nvSpPr>
        <p:spPr>
          <a:xfrm>
            <a:off x="914400" y="1524000"/>
            <a:ext cx="7772400" cy="4876800"/>
          </a:xfrm>
        </p:spPr>
        <p:txBody>
          <a:bodyPr/>
          <a:lstStyle/>
          <a:p>
            <a:pPr marL="0" lvl="0" indent="0">
              <a:buNone/>
            </a:pPr>
            <a:r>
              <a:rPr lang="en-US" sz="2400" b="1" dirty="0">
                <a:effectLst/>
                <a:latin typeface="Calibri" panose="020F0502020204030204" pitchFamily="34" charset="0"/>
                <a:cs typeface="Calibri" panose="020F0502020204030204" pitchFamily="34" charset="0"/>
              </a:rPr>
              <a:t>Goal</a:t>
            </a:r>
          </a:p>
          <a:p>
            <a:pPr marL="0" lvl="0" indent="0">
              <a:buNone/>
            </a:pPr>
            <a:r>
              <a:rPr lang="en-US" sz="1600" dirty="0">
                <a:effectLst/>
                <a:latin typeface="Calibri" panose="020F0502020204030204" pitchFamily="34" charset="0"/>
                <a:cs typeface="Calibri" panose="020F0502020204030204" pitchFamily="34" charset="0"/>
              </a:rPr>
              <a:t>Help customers find short term, immediate employment. Provide steps and tools to focus their search, refresh their resume, and look for job postings and ideas on which kinds of organizations or jobs may be open to them during the COVID-19 pandemic.</a:t>
            </a:r>
          </a:p>
          <a:p>
            <a:pPr marL="0" lvl="0" indent="0">
              <a:buNone/>
            </a:pPr>
            <a:endParaRPr lang="en-US" sz="1000" b="1" dirty="0">
              <a:effectLst/>
              <a:latin typeface="Calibri" panose="020F0502020204030204" pitchFamily="34" charset="0"/>
              <a:cs typeface="Calibri" panose="020F0502020204030204" pitchFamily="34" charset="0"/>
            </a:endParaRPr>
          </a:p>
          <a:p>
            <a:pPr marL="0" lvl="0" indent="0">
              <a:buNone/>
            </a:pPr>
            <a:r>
              <a:rPr lang="en-US" sz="2400" b="1" dirty="0">
                <a:effectLst/>
                <a:latin typeface="Calibri" panose="020F0502020204030204" pitchFamily="34" charset="0"/>
                <a:cs typeface="Calibri" panose="020F0502020204030204" pitchFamily="34" charset="0"/>
              </a:rPr>
              <a:t>Objectives</a:t>
            </a:r>
          </a:p>
          <a:p>
            <a:pPr marL="514350" indent="-457200">
              <a:spcBef>
                <a:spcPts val="0"/>
              </a:spcBef>
              <a:buSzPct val="100000"/>
              <a:buFont typeface="+mj-lt"/>
              <a:buAutoNum type="arabicPeriod"/>
            </a:pPr>
            <a:r>
              <a:rPr lang="en-US" sz="1600" dirty="0">
                <a:effectLst/>
                <a:latin typeface="Calibri" panose="020F0502020204030204" pitchFamily="34" charset="0"/>
                <a:cs typeface="Calibri" panose="020F0502020204030204" pitchFamily="34" charset="0"/>
              </a:rPr>
              <a:t>Learn about industries in the local area that are hiring</a:t>
            </a:r>
            <a:br>
              <a:rPr lang="en-US" sz="1600" dirty="0">
                <a:effectLst/>
                <a:latin typeface="Calibri" panose="020F0502020204030204" pitchFamily="34" charset="0"/>
                <a:cs typeface="Calibri" panose="020F0502020204030204" pitchFamily="34" charset="0"/>
              </a:rPr>
            </a:br>
            <a:endParaRPr lang="en-US" sz="800" dirty="0">
              <a:effectLst/>
              <a:latin typeface="Calibri" panose="020F0502020204030204" pitchFamily="34" charset="0"/>
              <a:cs typeface="Calibri" panose="020F0502020204030204" pitchFamily="34" charset="0"/>
            </a:endParaRPr>
          </a:p>
          <a:p>
            <a:pPr marL="514350" indent="-457200">
              <a:spcBef>
                <a:spcPts val="0"/>
              </a:spcBef>
              <a:buSzPct val="100000"/>
              <a:buFont typeface="+mj-lt"/>
              <a:buAutoNum type="arabicPeriod"/>
            </a:pPr>
            <a:r>
              <a:rPr lang="en-US" sz="1600" dirty="0">
                <a:effectLst/>
                <a:latin typeface="Calibri" panose="020F0502020204030204" pitchFamily="34" charset="0"/>
                <a:cs typeface="Calibri" panose="020F0502020204030204" pitchFamily="34" charset="0"/>
              </a:rPr>
              <a:t>Identify 2-3 job titles to focus their search on</a:t>
            </a:r>
            <a:br>
              <a:rPr lang="en-US" sz="1600" dirty="0">
                <a:effectLst/>
                <a:latin typeface="Calibri" panose="020F0502020204030204" pitchFamily="34" charset="0"/>
                <a:cs typeface="Calibri" panose="020F0502020204030204" pitchFamily="34" charset="0"/>
              </a:rPr>
            </a:br>
            <a:endParaRPr lang="en-US" sz="800" dirty="0">
              <a:effectLst/>
              <a:latin typeface="Calibri" panose="020F0502020204030204" pitchFamily="34" charset="0"/>
              <a:cs typeface="Calibri" panose="020F0502020204030204" pitchFamily="34" charset="0"/>
            </a:endParaRPr>
          </a:p>
          <a:p>
            <a:pPr marL="514350" indent="-457200">
              <a:spcBef>
                <a:spcPts val="0"/>
              </a:spcBef>
              <a:buSzPct val="100000"/>
              <a:buFont typeface="+mj-lt"/>
              <a:buAutoNum type="arabicPeriod"/>
            </a:pPr>
            <a:r>
              <a:rPr lang="en-US" sz="1600" dirty="0">
                <a:effectLst/>
                <a:latin typeface="Calibri" panose="020F0502020204030204" pitchFamily="34" charset="0"/>
                <a:cs typeface="Calibri" panose="020F0502020204030204" pitchFamily="34" charset="0"/>
              </a:rPr>
              <a:t>Refresh their resume or get tools to write one that targets their job search goal</a:t>
            </a:r>
            <a:br>
              <a:rPr lang="en-US" sz="1600" dirty="0">
                <a:effectLst/>
                <a:latin typeface="Calibri" panose="020F0502020204030204" pitchFamily="34" charset="0"/>
                <a:cs typeface="Calibri" panose="020F0502020204030204" pitchFamily="34" charset="0"/>
              </a:rPr>
            </a:br>
            <a:endParaRPr lang="en-US" sz="800" dirty="0">
              <a:effectLst/>
              <a:latin typeface="Calibri" panose="020F0502020204030204" pitchFamily="34" charset="0"/>
              <a:cs typeface="Calibri" panose="020F0502020204030204" pitchFamily="34" charset="0"/>
            </a:endParaRPr>
          </a:p>
          <a:p>
            <a:pPr marL="514350" indent="-457200">
              <a:spcBef>
                <a:spcPts val="0"/>
              </a:spcBef>
              <a:buSzPct val="100000"/>
              <a:buFont typeface="+mj-lt"/>
              <a:buAutoNum type="arabicPeriod"/>
            </a:pPr>
            <a:r>
              <a:rPr lang="en-US" sz="1600" dirty="0">
                <a:effectLst/>
                <a:latin typeface="Calibri" panose="020F0502020204030204" pitchFamily="34" charset="0"/>
                <a:cs typeface="Calibri" panose="020F0502020204030204" pitchFamily="34" charset="0"/>
              </a:rPr>
              <a:t>Use online job search resources to find at least 3 viable job postings</a:t>
            </a:r>
            <a:br>
              <a:rPr lang="en-US" sz="1600" dirty="0">
                <a:effectLst/>
                <a:latin typeface="Calibri" panose="020F0502020204030204" pitchFamily="34" charset="0"/>
                <a:cs typeface="Calibri" panose="020F0502020204030204" pitchFamily="34" charset="0"/>
              </a:rPr>
            </a:br>
            <a:endParaRPr lang="en-US" sz="800" dirty="0">
              <a:effectLst/>
              <a:latin typeface="Calibri" panose="020F0502020204030204" pitchFamily="34" charset="0"/>
              <a:cs typeface="Calibri" panose="020F0502020204030204" pitchFamily="34" charset="0"/>
            </a:endParaRPr>
          </a:p>
          <a:p>
            <a:pPr marL="514350" indent="-457200">
              <a:spcBef>
                <a:spcPts val="0"/>
              </a:spcBef>
              <a:buSzPct val="100000"/>
              <a:buFont typeface="+mj-lt"/>
              <a:buAutoNum type="arabicPeriod"/>
            </a:pPr>
            <a:r>
              <a:rPr lang="en-US" sz="1600" dirty="0">
                <a:effectLst/>
                <a:latin typeface="Calibri" panose="020F0502020204030204" pitchFamily="34" charset="0"/>
                <a:cs typeface="Calibri" panose="020F0502020204030204" pitchFamily="34" charset="0"/>
              </a:rPr>
              <a:t>Use Business Finder to identify 3 local businesses that hire workers in their field</a:t>
            </a:r>
            <a:br>
              <a:rPr lang="en-US" sz="1600" dirty="0">
                <a:effectLst/>
                <a:latin typeface="Calibri" panose="020F0502020204030204" pitchFamily="34" charset="0"/>
                <a:cs typeface="Calibri" panose="020F0502020204030204" pitchFamily="34" charset="0"/>
              </a:rPr>
            </a:br>
            <a:endParaRPr lang="en-US" sz="800" dirty="0">
              <a:effectLst/>
              <a:latin typeface="Calibri" panose="020F0502020204030204" pitchFamily="34" charset="0"/>
              <a:cs typeface="Calibri" panose="020F0502020204030204" pitchFamily="34" charset="0"/>
            </a:endParaRPr>
          </a:p>
          <a:p>
            <a:pPr marL="514350" indent="-457200">
              <a:spcBef>
                <a:spcPts val="0"/>
              </a:spcBef>
              <a:buSzPct val="100000"/>
              <a:buFont typeface="+mj-lt"/>
              <a:buAutoNum type="arabicPeriod"/>
            </a:pPr>
            <a:r>
              <a:rPr lang="en-US" sz="1600" dirty="0">
                <a:effectLst/>
                <a:latin typeface="Calibri" panose="020F0502020204030204" pitchFamily="34" charset="0"/>
                <a:cs typeface="Calibri" panose="020F0502020204030204" pitchFamily="34" charset="0"/>
              </a:rPr>
              <a:t>Make a networking plan to reach out to at least 3 contacts about </a:t>
            </a:r>
            <a:br>
              <a:rPr lang="en-US" sz="1600" dirty="0">
                <a:effectLst/>
                <a:latin typeface="Calibri" panose="020F0502020204030204" pitchFamily="34" charset="0"/>
                <a:cs typeface="Calibri" panose="020F0502020204030204" pitchFamily="34" charset="0"/>
              </a:rPr>
            </a:br>
            <a:r>
              <a:rPr lang="en-US" sz="1600" dirty="0">
                <a:effectLst/>
                <a:latin typeface="Calibri" panose="020F0502020204030204" pitchFamily="34" charset="0"/>
                <a:cs typeface="Calibri" panose="020F0502020204030204" pitchFamily="34" charset="0"/>
              </a:rPr>
              <a:t>job openings in their identified fields</a:t>
            </a:r>
          </a:p>
          <a:p>
            <a:pPr marL="514350" indent="-457200">
              <a:spcBef>
                <a:spcPts val="0"/>
              </a:spcBef>
              <a:buSzPct val="100000"/>
              <a:buFont typeface="+mj-lt"/>
              <a:buAutoNum type="arabicPeriod"/>
            </a:pPr>
            <a:endParaRPr lang="en-US" sz="800" dirty="0">
              <a:effectLst/>
              <a:latin typeface="Calibri" panose="020F0502020204030204" pitchFamily="34" charset="0"/>
              <a:cs typeface="Calibri" panose="020F0502020204030204" pitchFamily="34" charset="0"/>
            </a:endParaRPr>
          </a:p>
          <a:p>
            <a:pPr marL="514350" indent="-457200">
              <a:spcBef>
                <a:spcPts val="0"/>
              </a:spcBef>
              <a:buSzPct val="100000"/>
              <a:buFont typeface="+mj-lt"/>
              <a:buAutoNum type="arabicPeriod"/>
            </a:pPr>
            <a:r>
              <a:rPr lang="en-US" sz="1600" dirty="0">
                <a:effectLst/>
                <a:latin typeface="Calibri" panose="020F0502020204030204" pitchFamily="34" charset="0"/>
                <a:cs typeface="Calibri" panose="020F0502020204030204" pitchFamily="34" charset="0"/>
              </a:rPr>
              <a:t>Practice answers to common interview questions and prepare</a:t>
            </a:r>
            <a:br>
              <a:rPr lang="en-US" sz="1600" dirty="0">
                <a:effectLst/>
                <a:latin typeface="Calibri" panose="020F0502020204030204" pitchFamily="34" charset="0"/>
                <a:cs typeface="Calibri" panose="020F0502020204030204" pitchFamily="34" charset="0"/>
              </a:rPr>
            </a:br>
            <a:r>
              <a:rPr lang="en-US" sz="1600" dirty="0">
                <a:effectLst/>
                <a:latin typeface="Calibri" panose="020F0502020204030204" pitchFamily="34" charset="0"/>
                <a:cs typeface="Calibri" panose="020F0502020204030204" pitchFamily="34" charset="0"/>
              </a:rPr>
              <a:t>to participate in video interviews</a:t>
            </a:r>
            <a:endParaRPr lang="en-US" b="1" dirty="0">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014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32EC7-35FC-4821-AE0E-E64A86971B72}"/>
              </a:ext>
            </a:extLst>
          </p:cNvPr>
          <p:cNvSpPr>
            <a:spLocks noGrp="1"/>
          </p:cNvSpPr>
          <p:nvPr>
            <p:ph type="title"/>
          </p:nvPr>
        </p:nvSpPr>
        <p:spPr/>
        <p:txBody>
          <a:bodyPr/>
          <a:lstStyle/>
          <a:p>
            <a:r>
              <a:rPr lang="en-US" sz="4400" dirty="0">
                <a:latin typeface="Calibri" panose="020F0502020204030204" pitchFamily="34" charset="0"/>
                <a:cs typeface="Calibri" panose="020F0502020204030204" pitchFamily="34" charset="0"/>
              </a:rPr>
              <a:t>Path 1: Immediate Employment</a:t>
            </a:r>
          </a:p>
        </p:txBody>
      </p:sp>
      <p:sp>
        <p:nvSpPr>
          <p:cNvPr id="5" name="Content Placeholder 2">
            <a:extLst>
              <a:ext uri="{FF2B5EF4-FFF2-40B4-BE49-F238E27FC236}">
                <a16:creationId xmlns:a16="http://schemas.microsoft.com/office/drawing/2014/main" id="{8982B66B-71E0-45AA-80DA-D900808664C0}"/>
              </a:ext>
            </a:extLst>
          </p:cNvPr>
          <p:cNvSpPr txBox="1">
            <a:spLocks/>
          </p:cNvSpPr>
          <p:nvPr/>
        </p:nvSpPr>
        <p:spPr bwMode="auto">
          <a:xfrm>
            <a:off x="914400" y="1600200"/>
            <a:ext cx="7772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0000"/>
              </a:buClr>
              <a:buSzPct val="80000"/>
              <a:buFont typeface="Wingdings" pitchFamily="2" charset="2"/>
              <a:buChar char="Ø"/>
              <a:defRPr sz="3200">
                <a:solidFill>
                  <a:srgbClr val="000000"/>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rgbClr val="000000"/>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bg1"/>
              </a:buClr>
              <a:buChar char="•"/>
              <a:defRPr sz="2400">
                <a:solidFill>
                  <a:srgbClr val="000000"/>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rgbClr val="000000"/>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9pPr>
          </a:lstStyle>
          <a:p>
            <a:pPr marL="0" indent="0">
              <a:buFont typeface="Wingdings" pitchFamily="2" charset="2"/>
              <a:buNone/>
            </a:pPr>
            <a:r>
              <a:rPr lang="en-US" sz="2400" b="1" kern="0" dirty="0">
                <a:effectLst/>
                <a:latin typeface="Calibri" panose="020F0502020204030204" pitchFamily="34" charset="0"/>
                <a:cs typeface="Calibri" panose="020F0502020204030204" pitchFamily="34" charset="0"/>
              </a:rPr>
              <a:t>Key Resources</a:t>
            </a:r>
          </a:p>
          <a:p>
            <a:pPr marL="0" indent="0">
              <a:buFont typeface="Wingdings" pitchFamily="2" charset="2"/>
              <a:buNone/>
            </a:pPr>
            <a:endParaRPr lang="en-US" sz="2000" b="1" kern="0" dirty="0">
              <a:effectLst/>
              <a:latin typeface="Calibri" panose="020F0502020204030204" pitchFamily="34" charset="0"/>
              <a:cs typeface="Calibri" panose="020F0502020204030204" pitchFamily="34" charset="0"/>
            </a:endParaRPr>
          </a:p>
          <a:p>
            <a:pPr>
              <a:buFont typeface="Wingdings" panose="05000000000000000000" pitchFamily="2" charset="2"/>
              <a:buChar char="v"/>
            </a:pPr>
            <a:r>
              <a:rPr lang="en-US" sz="2000" b="1" kern="0" dirty="0">
                <a:effectLst/>
                <a:latin typeface="Calibri" panose="020F0502020204030204" pitchFamily="34" charset="0"/>
                <a:cs typeface="Calibri" panose="020F0502020204030204" pitchFamily="34" charset="0"/>
              </a:rPr>
              <a:t>Employment Recovery website </a:t>
            </a:r>
          </a:p>
          <a:p>
            <a:pPr marL="400050" lvl="1" indent="0">
              <a:buNone/>
            </a:pPr>
            <a:r>
              <a:rPr lang="en-US" sz="2000" dirty="0">
                <a:solidFill>
                  <a:schemeClr val="bg2"/>
                </a:solidFill>
                <a:effectLst/>
                <a:latin typeface="Calibri" panose="020F0502020204030204" pitchFamily="34" charset="0"/>
                <a:cs typeface="Calibri" panose="020F0502020204030204" pitchFamily="34" charset="0"/>
                <a:hlinkClick r:id="rId3"/>
              </a:rPr>
              <a:t>www.careeronestop.org/EmploymentRecovery/</a:t>
            </a:r>
            <a:endParaRPr lang="en-US" sz="2000" b="1" kern="0" dirty="0">
              <a:solidFill>
                <a:schemeClr val="bg2"/>
              </a:solidFill>
              <a:effectLst/>
              <a:latin typeface="Calibri" panose="020F0502020204030204" pitchFamily="34" charset="0"/>
              <a:cs typeface="Calibri" panose="020F0502020204030204" pitchFamily="34" charset="0"/>
            </a:endParaRPr>
          </a:p>
          <a:p>
            <a:pPr lvl="2">
              <a:buClr>
                <a:schemeClr val="accent2"/>
              </a:buClr>
            </a:pPr>
            <a:r>
              <a:rPr lang="en-US" sz="1800" kern="0" dirty="0">
                <a:effectLst/>
                <a:latin typeface="Calibri" panose="020F0502020204030204" pitchFamily="34" charset="0"/>
                <a:cs typeface="Calibri" panose="020F0502020204030204" pitchFamily="34" charset="0"/>
              </a:rPr>
              <a:t>Who’s Hiring?</a:t>
            </a:r>
            <a:r>
              <a:rPr lang="en-US" sz="1800" dirty="0">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endParaRPr lang="en-US" sz="1800" kern="0" dirty="0">
              <a:effectLst/>
              <a:latin typeface="Calibri" panose="020F0502020204030204" pitchFamily="34" charset="0"/>
              <a:cs typeface="Calibri" panose="020F0502020204030204" pitchFamily="34" charset="0"/>
            </a:endParaRPr>
          </a:p>
          <a:p>
            <a:pPr lvl="2">
              <a:buClr>
                <a:schemeClr val="accent2"/>
              </a:buClr>
            </a:pPr>
            <a:r>
              <a:rPr lang="en-US" sz="1800" kern="0" dirty="0">
                <a:effectLst/>
                <a:latin typeface="Calibri" panose="020F0502020204030204" pitchFamily="34" charset="0"/>
                <a:cs typeface="Calibri" panose="020F0502020204030204" pitchFamily="34" charset="0"/>
              </a:rPr>
              <a:t>Occupation Profile</a:t>
            </a:r>
          </a:p>
          <a:p>
            <a:pPr lvl="2">
              <a:buClr>
                <a:schemeClr val="accent2"/>
              </a:buClr>
            </a:pPr>
            <a:r>
              <a:rPr lang="en-US" sz="1800" kern="0" dirty="0">
                <a:effectLst/>
                <a:latin typeface="Calibri" panose="020F0502020204030204" pitchFamily="34" charset="0"/>
                <a:cs typeface="Calibri" panose="020F0502020204030204" pitchFamily="34" charset="0"/>
              </a:rPr>
              <a:t>Remote Jobs Finder</a:t>
            </a:r>
          </a:p>
          <a:p>
            <a:pPr lvl="2">
              <a:buClr>
                <a:schemeClr val="accent2"/>
              </a:buClr>
            </a:pPr>
            <a:r>
              <a:rPr lang="en-US" sz="1800" kern="0" dirty="0">
                <a:effectLst/>
                <a:latin typeface="Calibri" panose="020F0502020204030204" pitchFamily="34" charset="0"/>
                <a:cs typeface="Calibri" panose="020F0502020204030204" pitchFamily="34" charset="0"/>
              </a:rPr>
              <a:t>Update your resume </a:t>
            </a:r>
          </a:p>
          <a:p>
            <a:pPr lvl="2">
              <a:buClr>
                <a:schemeClr val="accent2"/>
              </a:buClr>
            </a:pPr>
            <a:r>
              <a:rPr lang="en-US" sz="1800" kern="0" dirty="0">
                <a:effectLst/>
                <a:latin typeface="Calibri" panose="020F0502020204030204" pitchFamily="34" charset="0"/>
                <a:cs typeface="Calibri" panose="020F0502020204030204" pitchFamily="34" charset="0"/>
              </a:rPr>
              <a:t>Job Finder </a:t>
            </a:r>
          </a:p>
          <a:p>
            <a:pPr lvl="2">
              <a:buClr>
                <a:schemeClr val="accent2"/>
              </a:buClr>
            </a:pPr>
            <a:r>
              <a:rPr lang="en-US" sz="1800" kern="0" dirty="0">
                <a:effectLst/>
                <a:latin typeface="Calibri" panose="020F0502020204030204" pitchFamily="34" charset="0"/>
                <a:cs typeface="Calibri" panose="020F0502020204030204" pitchFamily="34" charset="0"/>
              </a:rPr>
              <a:t>Business Finder</a:t>
            </a:r>
          </a:p>
          <a:p>
            <a:pPr lvl="2">
              <a:buClr>
                <a:schemeClr val="accent2"/>
              </a:buClr>
            </a:pPr>
            <a:r>
              <a:rPr lang="en-US" sz="1800" kern="0" dirty="0">
                <a:effectLst/>
                <a:latin typeface="Calibri" panose="020F0502020204030204" pitchFamily="34" charset="0"/>
                <a:cs typeface="Calibri" panose="020F0502020204030204" pitchFamily="34" charset="0"/>
              </a:rPr>
              <a:t>Networking Now</a:t>
            </a:r>
          </a:p>
          <a:p>
            <a:pPr lvl="2">
              <a:buClr>
                <a:schemeClr val="accent2"/>
              </a:buClr>
            </a:pPr>
            <a:r>
              <a:rPr lang="en-US" sz="1800" kern="0" dirty="0">
                <a:effectLst/>
                <a:latin typeface="Calibri" panose="020F0502020204030204" pitchFamily="34" charset="0"/>
                <a:cs typeface="Calibri" panose="020F0502020204030204" pitchFamily="34" charset="0"/>
              </a:rPr>
              <a:t>Virtual Interviews</a:t>
            </a:r>
          </a:p>
          <a:p>
            <a:endParaRPr lang="en-US"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37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7358-1F3D-4F75-8F90-D4878496C1FB}"/>
              </a:ext>
            </a:extLst>
          </p:cNvPr>
          <p:cNvSpPr>
            <a:spLocks noGrp="1"/>
          </p:cNvSpPr>
          <p:nvPr>
            <p:ph type="title"/>
          </p:nvPr>
        </p:nvSpPr>
        <p:spPr>
          <a:xfrm>
            <a:off x="457200" y="277813"/>
            <a:ext cx="8229600" cy="1093787"/>
          </a:xfrm>
        </p:spPr>
        <p:txBody>
          <a:bodyPr/>
          <a:lstStyle/>
          <a:p>
            <a:r>
              <a:rPr lang="en-US" sz="4400" dirty="0">
                <a:latin typeface="Calibri" panose="020F0502020204030204" pitchFamily="34" charset="0"/>
                <a:cs typeface="Calibri" panose="020F0502020204030204" pitchFamily="34" charset="0"/>
              </a:rPr>
              <a:t>Path 2: Unemployment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Benefits and Assistance</a:t>
            </a:r>
          </a:p>
        </p:txBody>
      </p:sp>
      <p:sp>
        <p:nvSpPr>
          <p:cNvPr id="3" name="Content Placeholder 2">
            <a:extLst>
              <a:ext uri="{FF2B5EF4-FFF2-40B4-BE49-F238E27FC236}">
                <a16:creationId xmlns:a16="http://schemas.microsoft.com/office/drawing/2014/main" id="{D33DD40B-1385-4051-BF22-B00484E21ABF}"/>
              </a:ext>
            </a:extLst>
          </p:cNvPr>
          <p:cNvSpPr>
            <a:spLocks noGrp="1"/>
          </p:cNvSpPr>
          <p:nvPr>
            <p:ph idx="1"/>
          </p:nvPr>
        </p:nvSpPr>
        <p:spPr>
          <a:xfrm>
            <a:off x="914400" y="1600200"/>
            <a:ext cx="7772400" cy="4114799"/>
          </a:xfrm>
        </p:spPr>
        <p:txBody>
          <a:bodyPr/>
          <a:lstStyle/>
          <a:p>
            <a:pPr marL="0" lvl="0" indent="0">
              <a:buNone/>
            </a:pPr>
            <a:r>
              <a:rPr lang="en-US" sz="2400" b="1" dirty="0">
                <a:effectLst/>
                <a:latin typeface="Calibri" panose="020F0502020204030204" pitchFamily="34" charset="0"/>
                <a:cs typeface="Calibri" panose="020F0502020204030204" pitchFamily="34" charset="0"/>
              </a:rPr>
              <a:t>Goal</a:t>
            </a:r>
            <a:br>
              <a:rPr lang="en-US" sz="2000" b="1" dirty="0">
                <a:effectLst/>
                <a:latin typeface="Calibri" panose="020F0502020204030204" pitchFamily="34" charset="0"/>
                <a:cs typeface="Calibri" panose="020F0502020204030204" pitchFamily="34" charset="0"/>
              </a:rPr>
            </a:br>
            <a:r>
              <a:rPr lang="en-US" sz="1600" dirty="0">
                <a:effectLst/>
                <a:latin typeface="Calibri" panose="020F0502020204030204" pitchFamily="34" charset="0"/>
                <a:cs typeface="Calibri" panose="020F0502020204030204" pitchFamily="34" charset="0"/>
              </a:rPr>
              <a:t>Help customers find and apply for unemployment benefits and other assistance to meet their essential needs during the COVID-19 pandemic.</a:t>
            </a:r>
          </a:p>
          <a:p>
            <a:pPr lvl="0"/>
            <a:endParaRPr lang="en-US" sz="2000" dirty="0">
              <a:effectLst/>
              <a:latin typeface="Calibri" panose="020F0502020204030204" pitchFamily="34" charset="0"/>
              <a:cs typeface="Calibri" panose="020F0502020204030204" pitchFamily="34" charset="0"/>
            </a:endParaRPr>
          </a:p>
          <a:p>
            <a:pPr marL="57150" indent="0">
              <a:buSzPct val="100000"/>
              <a:buNone/>
            </a:pPr>
            <a:r>
              <a:rPr lang="en-US" sz="2400" b="1" dirty="0">
                <a:effectLst/>
                <a:latin typeface="Calibri" panose="020F0502020204030204" pitchFamily="34" charset="0"/>
                <a:cs typeface="Calibri" panose="020F0502020204030204" pitchFamily="34" charset="0"/>
              </a:rPr>
              <a:t>Objectives</a:t>
            </a:r>
          </a:p>
          <a:p>
            <a:pPr marL="514350" indent="-457200">
              <a:buSzPct val="100000"/>
              <a:buFont typeface="+mj-lt"/>
              <a:buAutoNum type="arabicPeriod"/>
            </a:pPr>
            <a:r>
              <a:rPr lang="en-US" sz="1600" dirty="0">
                <a:effectLst/>
                <a:latin typeface="Calibri" panose="020F0502020204030204" pitchFamily="34" charset="0"/>
                <a:cs typeface="Calibri" panose="020F0502020204030204" pitchFamily="34" charset="0"/>
              </a:rPr>
              <a:t>Identify state resources for general and pandemic-related unemployment insurance</a:t>
            </a:r>
            <a:br>
              <a:rPr lang="en-US" sz="1600" dirty="0">
                <a:effectLst/>
                <a:latin typeface="Calibri" panose="020F0502020204030204" pitchFamily="34" charset="0"/>
                <a:cs typeface="Calibri" panose="020F0502020204030204" pitchFamily="34" charset="0"/>
              </a:rPr>
            </a:br>
            <a:endParaRPr lang="en-US" sz="800" dirty="0">
              <a:effectLst/>
              <a:latin typeface="Calibri" panose="020F0502020204030204" pitchFamily="34" charset="0"/>
              <a:cs typeface="Calibri" panose="020F0502020204030204" pitchFamily="34" charset="0"/>
            </a:endParaRPr>
          </a:p>
          <a:p>
            <a:pPr marL="514350" indent="-457200">
              <a:buSzPct val="100000"/>
              <a:buFont typeface="+mj-lt"/>
              <a:buAutoNum type="arabicPeriod"/>
            </a:pPr>
            <a:r>
              <a:rPr lang="en-US" sz="1600" dirty="0">
                <a:effectLst/>
                <a:latin typeface="Calibri" panose="020F0502020204030204" pitchFamily="34" charset="0"/>
                <a:cs typeface="Calibri" panose="020F0502020204030204" pitchFamily="34" charset="0"/>
              </a:rPr>
              <a:t>Learn about their key state or local resources for housing, mental health, food assistance, and more</a:t>
            </a:r>
            <a:br>
              <a:rPr lang="en-US" sz="1600" dirty="0">
                <a:effectLst/>
                <a:latin typeface="Calibri" panose="020F0502020204030204" pitchFamily="34" charset="0"/>
                <a:cs typeface="Calibri" panose="020F0502020204030204" pitchFamily="34" charset="0"/>
              </a:rPr>
            </a:br>
            <a:endParaRPr lang="en-US" sz="800" dirty="0">
              <a:effectLst/>
              <a:latin typeface="Calibri" panose="020F0502020204030204" pitchFamily="34" charset="0"/>
              <a:cs typeface="Calibri" panose="020F0502020204030204" pitchFamily="34" charset="0"/>
            </a:endParaRPr>
          </a:p>
          <a:p>
            <a:pPr marL="514350" indent="-457200">
              <a:buSzPct val="100000"/>
              <a:buFont typeface="+mj-lt"/>
              <a:buAutoNum type="arabicPeriod"/>
            </a:pPr>
            <a:r>
              <a:rPr lang="en-US" sz="1600" dirty="0">
                <a:effectLst/>
                <a:latin typeface="Calibri" panose="020F0502020204030204" pitchFamily="34" charset="0"/>
                <a:cs typeface="Calibri" panose="020F0502020204030204" pitchFamily="34" charset="0"/>
              </a:rPr>
              <a:t>Learn how the local American Job Center can support their job search and local resource connections now and in the future</a:t>
            </a:r>
            <a:endParaRPr lang="en-US" sz="2000" dirty="0">
              <a:effectLst/>
            </a:endParaRPr>
          </a:p>
          <a:p>
            <a:pPr lvl="0"/>
            <a:endParaRPr lang="en-US" sz="2000" dirty="0">
              <a:effectLst/>
            </a:endParaRPr>
          </a:p>
          <a:p>
            <a:pPr lvl="0"/>
            <a:endParaRPr lang="en-US" dirty="0">
              <a:effectLst/>
            </a:endParaRPr>
          </a:p>
          <a:p>
            <a:endParaRPr lang="en-US" dirty="0"/>
          </a:p>
        </p:txBody>
      </p:sp>
    </p:spTree>
    <p:extLst>
      <p:ext uri="{BB962C8B-B14F-4D97-AF65-F5344CB8AC3E}">
        <p14:creationId xmlns:p14="http://schemas.microsoft.com/office/powerpoint/2010/main" val="375049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3B2F5-CF03-4310-9922-A4BA5468B128}"/>
              </a:ext>
            </a:extLst>
          </p:cNvPr>
          <p:cNvSpPr>
            <a:spLocks noGrp="1"/>
          </p:cNvSpPr>
          <p:nvPr>
            <p:ph type="title"/>
          </p:nvPr>
        </p:nvSpPr>
        <p:spPr>
          <a:xfrm>
            <a:off x="457200" y="277813"/>
            <a:ext cx="8229600" cy="1093787"/>
          </a:xfrm>
        </p:spPr>
        <p:txBody>
          <a:bodyPr/>
          <a:lstStyle/>
          <a:p>
            <a:r>
              <a:rPr lang="en-US" sz="4400" dirty="0">
                <a:latin typeface="Calibri" panose="020F0502020204030204" pitchFamily="34" charset="0"/>
                <a:cs typeface="Calibri" panose="020F0502020204030204" pitchFamily="34" charset="0"/>
              </a:rPr>
              <a:t>Path 2: Unemployment </a:t>
            </a:r>
            <a:br>
              <a:rPr lang="en-US" sz="4400" dirty="0">
                <a:latin typeface="Calibri" panose="020F0502020204030204" pitchFamily="34" charset="0"/>
                <a:cs typeface="Calibri" panose="020F0502020204030204" pitchFamily="34" charset="0"/>
              </a:rPr>
            </a:br>
            <a:r>
              <a:rPr lang="en-US" sz="4400" dirty="0">
                <a:latin typeface="Calibri" panose="020F0502020204030204" pitchFamily="34" charset="0"/>
                <a:cs typeface="Calibri" panose="020F0502020204030204" pitchFamily="34" charset="0"/>
              </a:rPr>
              <a:t>Benefits and Assistance</a:t>
            </a:r>
          </a:p>
        </p:txBody>
      </p:sp>
      <p:sp>
        <p:nvSpPr>
          <p:cNvPr id="4" name="Content Placeholder 2">
            <a:extLst>
              <a:ext uri="{FF2B5EF4-FFF2-40B4-BE49-F238E27FC236}">
                <a16:creationId xmlns:a16="http://schemas.microsoft.com/office/drawing/2014/main" id="{251917BB-C59B-4244-9CE0-7369815B80FF}"/>
              </a:ext>
            </a:extLst>
          </p:cNvPr>
          <p:cNvSpPr txBox="1">
            <a:spLocks/>
          </p:cNvSpPr>
          <p:nvPr/>
        </p:nvSpPr>
        <p:spPr bwMode="auto">
          <a:xfrm>
            <a:off x="914400" y="1600200"/>
            <a:ext cx="79248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F0000"/>
              </a:buClr>
              <a:buSzPct val="80000"/>
              <a:buFont typeface="Wingdings" pitchFamily="2" charset="2"/>
              <a:buChar char="Ø"/>
              <a:defRPr sz="3200">
                <a:solidFill>
                  <a:srgbClr val="000000"/>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rgbClr val="000000"/>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bg1"/>
              </a:buClr>
              <a:buChar char="•"/>
              <a:defRPr sz="2400">
                <a:solidFill>
                  <a:srgbClr val="000000"/>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rgbClr val="000000"/>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Char char="•"/>
              <a:defRPr sz="2000">
                <a:solidFill>
                  <a:srgbClr val="000000"/>
                </a:solidFill>
                <a:effectLst>
                  <a:outerShdw blurRad="38100" dist="38100" dir="2700000" algn="tl">
                    <a:srgbClr val="C0C0C0"/>
                  </a:outerShdw>
                </a:effectLst>
                <a:latin typeface="+mn-lt"/>
              </a:defRPr>
            </a:lvl9pPr>
          </a:lstStyle>
          <a:p>
            <a:pPr marL="0" indent="0">
              <a:buFont typeface="Wingdings" pitchFamily="2" charset="2"/>
              <a:buNone/>
            </a:pPr>
            <a:r>
              <a:rPr lang="en-US" sz="2400" b="1" kern="0" dirty="0">
                <a:effectLst/>
                <a:latin typeface="Calibri" panose="020F0502020204030204" pitchFamily="34" charset="0"/>
                <a:cs typeface="Calibri" panose="020F0502020204030204" pitchFamily="34" charset="0"/>
              </a:rPr>
              <a:t>Key Resources</a:t>
            </a:r>
          </a:p>
          <a:p>
            <a:pPr marL="0" indent="0">
              <a:buFont typeface="Wingdings" pitchFamily="2" charset="2"/>
              <a:buNone/>
            </a:pPr>
            <a:endParaRPr lang="en-US" sz="2000" b="1" kern="0" dirty="0">
              <a:effectLst/>
              <a:latin typeface="Calibri" panose="020F0502020204030204" pitchFamily="34" charset="0"/>
              <a:cs typeface="Calibri" panose="020F0502020204030204" pitchFamily="34" charset="0"/>
            </a:endParaRPr>
          </a:p>
          <a:p>
            <a:pPr>
              <a:buFont typeface="Wingdings" panose="05000000000000000000" pitchFamily="2" charset="2"/>
              <a:buChar char="v"/>
            </a:pPr>
            <a:r>
              <a:rPr lang="en-US" sz="2000" b="1" kern="0" dirty="0">
                <a:effectLst/>
                <a:latin typeface="Calibri" panose="020F0502020204030204" pitchFamily="34" charset="0"/>
                <a:cs typeface="Calibri" panose="020F0502020204030204" pitchFamily="34" charset="0"/>
              </a:rPr>
              <a:t>Employment Recovery website  </a:t>
            </a:r>
            <a:br>
              <a:rPr lang="en-US" sz="2000" b="1" kern="0" dirty="0">
                <a:effectLst/>
                <a:latin typeface="Calibri" panose="020F0502020204030204" pitchFamily="34" charset="0"/>
                <a:cs typeface="Calibri" panose="020F0502020204030204" pitchFamily="34" charset="0"/>
              </a:rPr>
            </a:br>
            <a:r>
              <a:rPr lang="en-US" sz="2000" dirty="0">
                <a:solidFill>
                  <a:schemeClr val="tx2">
                    <a:lumMod val="50000"/>
                  </a:schemeClr>
                </a:solidFill>
                <a:effectLst/>
                <a:latin typeface="Calibri" panose="020F0502020204030204" pitchFamily="34" charset="0"/>
                <a:cs typeface="Calibri" panose="020F0502020204030204" pitchFamily="34" charset="0"/>
                <a:hlinkClick r:id="rId3"/>
              </a:rPr>
              <a:t>www.careeronestop.org/EmploymentRecovery/</a:t>
            </a:r>
            <a:endParaRPr lang="en-US" sz="2000" b="1" kern="0" dirty="0">
              <a:solidFill>
                <a:schemeClr val="tx2">
                  <a:lumMod val="50000"/>
                </a:schemeClr>
              </a:solidFill>
              <a:effectLst/>
              <a:latin typeface="Calibri" panose="020F0502020204030204" pitchFamily="34" charset="0"/>
              <a:cs typeface="Calibri" panose="020F0502020204030204" pitchFamily="34" charset="0"/>
            </a:endParaRPr>
          </a:p>
          <a:p>
            <a:pPr lvl="2">
              <a:buClr>
                <a:schemeClr val="accent2"/>
              </a:buClr>
            </a:pPr>
            <a:r>
              <a:rPr lang="en-US" sz="1800" kern="0" dirty="0">
                <a:effectLst/>
                <a:latin typeface="Calibri" panose="020F0502020204030204" pitchFamily="34" charset="0"/>
                <a:cs typeface="Calibri" panose="020F0502020204030204" pitchFamily="34" charset="0"/>
              </a:rPr>
              <a:t>Unemployment Benefits Finder</a:t>
            </a:r>
          </a:p>
          <a:p>
            <a:pPr lvl="2">
              <a:buClr>
                <a:schemeClr val="accent2"/>
              </a:buClr>
            </a:pPr>
            <a:r>
              <a:rPr lang="en-US" sz="1800" kern="0" dirty="0">
                <a:effectLst/>
                <a:latin typeface="Calibri" panose="020F0502020204030204" pitchFamily="34" charset="0"/>
                <a:cs typeface="Calibri" panose="020F0502020204030204" pitchFamily="34" charset="0"/>
              </a:rPr>
              <a:t>Unemployment FAQs</a:t>
            </a:r>
          </a:p>
          <a:p>
            <a:pPr lvl="2">
              <a:buClr>
                <a:schemeClr val="accent2"/>
              </a:buClr>
            </a:pPr>
            <a:r>
              <a:rPr lang="en-US" sz="1800" kern="0" dirty="0">
                <a:effectLst/>
                <a:latin typeface="Calibri" panose="020F0502020204030204" pitchFamily="34" charset="0"/>
                <a:cs typeface="Calibri" panose="020F0502020204030204" pitchFamily="34" charset="0"/>
              </a:rPr>
              <a:t>State Resource Finder</a:t>
            </a:r>
          </a:p>
          <a:p>
            <a:pPr lvl="2">
              <a:buClr>
                <a:schemeClr val="accent2"/>
              </a:buClr>
            </a:pPr>
            <a:r>
              <a:rPr lang="en-US" sz="1800" kern="0" dirty="0">
                <a:effectLst/>
                <a:latin typeface="Calibri" panose="020F0502020204030204" pitchFamily="34" charset="0"/>
                <a:cs typeface="Calibri" panose="020F0502020204030204" pitchFamily="34" charset="0"/>
              </a:rPr>
              <a:t>American Job Center Finder</a:t>
            </a:r>
          </a:p>
          <a:p>
            <a:endParaRPr lang="en-US"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2270549"/>
      </p:ext>
    </p:extLst>
  </p:cSld>
  <p:clrMapOvr>
    <a:masterClrMapping/>
  </p:clrMapOvr>
</p:sld>
</file>

<file path=ppt/theme/theme1.xml><?xml version="1.0" encoding="utf-8"?>
<a:theme xmlns:a="http://schemas.openxmlformats.org/drawingml/2006/main" name="1_Ripple">
  <a:themeElements>
    <a:clrScheme name="Custom 1">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0068AE"/>
      </a:hlink>
      <a:folHlink>
        <a:srgbClr val="AFE1FF"/>
      </a:folHlink>
    </a:clrScheme>
    <a:fontScheme name="1_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9" ma:contentTypeDescription="Create a new document." ma:contentTypeScope="" ma:versionID="12ebf718c81ef8c9fb0e56d150ade9d9">
  <xsd:schema xmlns:xsd="http://www.w3.org/2001/XMLSchema" xmlns:xs="http://www.w3.org/2001/XMLSchema" xmlns:p="http://schemas.microsoft.com/office/2006/metadata/properties" xmlns:ns3="2a1ba486-ff2f-4459-80ac-1ab5aa17f82f" xmlns:ns4="2b487234-2a61-45b0-86e3-998bf12a0e9d" targetNamespace="http://schemas.microsoft.com/office/2006/metadata/properties" ma:root="true" ma:fieldsID="48469e40d74b204ccc04e09ec8e1bdb5" ns3:_="" ns4:_="">
    <xsd:import namespace="2a1ba486-ff2f-4459-80ac-1ab5aa17f82f"/>
    <xsd:import namespace="2b487234-2a61-45b0-86e3-998bf12a0e9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87234-2a61-45b0-86e3-998bf12a0e9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492DB8-6E89-4F93-8BED-69DBDC18264C}">
  <ds:schemaRefs>
    <ds:schemaRef ds:uri="http://schemas.microsoft.com/office/infopath/2007/PartnerControls"/>
    <ds:schemaRef ds:uri="http://purl.org/dc/elements/1.1/"/>
    <ds:schemaRef ds:uri="http://schemas.microsoft.com/office/2006/metadata/properties"/>
    <ds:schemaRef ds:uri="2b487234-2a61-45b0-86e3-998bf12a0e9d"/>
    <ds:schemaRef ds:uri="http://purl.org/dc/terms/"/>
    <ds:schemaRef ds:uri="http://schemas.microsoft.com/office/2006/documentManagement/types"/>
    <ds:schemaRef ds:uri="http://purl.org/dc/dcmitype/"/>
    <ds:schemaRef ds:uri="http://schemas.openxmlformats.org/package/2006/metadata/core-properties"/>
    <ds:schemaRef ds:uri="2a1ba486-ff2f-4459-80ac-1ab5aa17f82f"/>
    <ds:schemaRef ds:uri="http://www.w3.org/XML/1998/namespace"/>
  </ds:schemaRefs>
</ds:datastoreItem>
</file>

<file path=customXml/itemProps2.xml><?xml version="1.0" encoding="utf-8"?>
<ds:datastoreItem xmlns:ds="http://schemas.openxmlformats.org/officeDocument/2006/customXml" ds:itemID="{C72D510F-1B59-43FB-881B-BAB6CB9840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2b487234-2a61-45b0-86e3-998bf12a0e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1A54B7-A9DE-4472-826D-B350BF86EB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cos-new logo</Template>
  <TotalTime>5938</TotalTime>
  <Words>544</Words>
  <Application>Microsoft Office PowerPoint</Application>
  <PresentationFormat>On-screen Show (4:3)</PresentationFormat>
  <Paragraphs>112</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Verdana</vt:lpstr>
      <vt:lpstr>Wingdings</vt:lpstr>
      <vt:lpstr>1_Ripple</vt:lpstr>
      <vt:lpstr>Office Theme</vt:lpstr>
      <vt:lpstr>PowerPoint Presentation</vt:lpstr>
      <vt:lpstr>Challenge</vt:lpstr>
      <vt:lpstr>Agenda</vt:lpstr>
      <vt:lpstr>CareerOneStop</vt:lpstr>
      <vt:lpstr>Customer Needs</vt:lpstr>
      <vt:lpstr>Path 1: Immediate Employment</vt:lpstr>
      <vt:lpstr>Path 1: Immediate Employment</vt:lpstr>
      <vt:lpstr>Path 2: Unemployment  Benefits and Assistance</vt:lpstr>
      <vt:lpstr>Path 2: Unemployment  Benefits and Assistance</vt:lpstr>
      <vt:lpstr>Contact Information</vt:lpstr>
      <vt:lpstr>Questions</vt:lpstr>
      <vt:lpstr>Screenshots</vt:lpstr>
      <vt:lpstr>Employment Recovery</vt:lpstr>
      <vt:lpstr>Who’s Hiring</vt:lpstr>
      <vt:lpstr>Occupation Profile </vt:lpstr>
      <vt:lpstr>Update Your Resume</vt:lpstr>
      <vt:lpstr>Resume Guide</vt:lpstr>
      <vt:lpstr> Job Finder</vt:lpstr>
      <vt:lpstr>Job Finder Results</vt:lpstr>
      <vt:lpstr>Find a Remote Job</vt:lpstr>
      <vt:lpstr>Business Finder</vt:lpstr>
      <vt:lpstr>Networking Now</vt:lpstr>
      <vt:lpstr>Virtual Interviews</vt:lpstr>
      <vt:lpstr>Unemployment Benefits Finder</vt:lpstr>
      <vt:lpstr>FAQs About Unemployment</vt:lpstr>
      <vt:lpstr>State Resources Finder</vt:lpstr>
      <vt:lpstr>American Job Center Finder</vt:lpstr>
      <vt:lpstr>Counselor Resources </vt:lpstr>
    </vt:vector>
  </TitlesOfParts>
  <Company>MN-DEED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2.0 and COS</dc:title>
  <dc:creator>Mike Ellsworth</dc:creator>
  <cp:lastModifiedBy>Dahlman, Patricia (DEED)</cp:lastModifiedBy>
  <cp:revision>351</cp:revision>
  <cp:lastPrinted>2021-01-14T03:52:34Z</cp:lastPrinted>
  <dcterms:created xsi:type="dcterms:W3CDTF">2007-04-17T16:38:40Z</dcterms:created>
  <dcterms:modified xsi:type="dcterms:W3CDTF">2021-01-25T13:09:53Z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0x0101007669111648CCE841868FE85E89B9B60A</vt:lpwstr>
  </property>
  <property fmtid="{D5CDD505-2E9C-101B-9397-08002B2CF9AE}" pid="3" name="Order">
    <vt:r8>8900</vt:r8>
  </property>
</Properties>
</file>