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667" r:id="rId5"/>
  </p:sldMasterIdLst>
  <p:notesMasterIdLst>
    <p:notesMasterId r:id="rId57"/>
  </p:notesMasterIdLst>
  <p:sldIdLst>
    <p:sldId id="398" r:id="rId6"/>
    <p:sldId id="399" r:id="rId7"/>
    <p:sldId id="401" r:id="rId8"/>
    <p:sldId id="400" r:id="rId9"/>
    <p:sldId id="257" r:id="rId10"/>
    <p:sldId id="328" r:id="rId11"/>
    <p:sldId id="332" r:id="rId12"/>
    <p:sldId id="321" r:id="rId13"/>
    <p:sldId id="333" r:id="rId14"/>
    <p:sldId id="343" r:id="rId15"/>
    <p:sldId id="357" r:id="rId16"/>
    <p:sldId id="358" r:id="rId17"/>
    <p:sldId id="360" r:id="rId18"/>
    <p:sldId id="362" r:id="rId19"/>
    <p:sldId id="363" r:id="rId20"/>
    <p:sldId id="364" r:id="rId21"/>
    <p:sldId id="365" r:id="rId22"/>
    <p:sldId id="368" r:id="rId23"/>
    <p:sldId id="366" r:id="rId24"/>
    <p:sldId id="367" r:id="rId25"/>
    <p:sldId id="344" r:id="rId26"/>
    <p:sldId id="350" r:id="rId27"/>
    <p:sldId id="339" r:id="rId28"/>
    <p:sldId id="372" r:id="rId29"/>
    <p:sldId id="341" r:id="rId30"/>
    <p:sldId id="342" r:id="rId31"/>
    <p:sldId id="345" r:id="rId32"/>
    <p:sldId id="359" r:id="rId33"/>
    <p:sldId id="373" r:id="rId34"/>
    <p:sldId id="396" r:id="rId35"/>
    <p:sldId id="374" r:id="rId36"/>
    <p:sldId id="375" r:id="rId37"/>
    <p:sldId id="376" r:id="rId38"/>
    <p:sldId id="378" r:id="rId39"/>
    <p:sldId id="346" r:id="rId40"/>
    <p:sldId id="352" r:id="rId41"/>
    <p:sldId id="393" r:id="rId42"/>
    <p:sldId id="383" r:id="rId43"/>
    <p:sldId id="379" r:id="rId44"/>
    <p:sldId id="397" r:id="rId45"/>
    <p:sldId id="388" r:id="rId46"/>
    <p:sldId id="395" r:id="rId47"/>
    <p:sldId id="347" r:id="rId48"/>
    <p:sldId id="353" r:id="rId49"/>
    <p:sldId id="389" r:id="rId50"/>
    <p:sldId id="390" r:id="rId51"/>
    <p:sldId id="391" r:id="rId52"/>
    <p:sldId id="392" r:id="rId53"/>
    <p:sldId id="356" r:id="rId54"/>
    <p:sldId id="334" r:id="rId55"/>
    <p:sldId id="370"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Remington" initials="JR" lastIdx="19" clrIdx="0">
    <p:extLst>
      <p:ext uri="{19B8F6BF-5375-455C-9EA6-DF929625EA0E}">
        <p15:presenceInfo xmlns:p15="http://schemas.microsoft.com/office/powerpoint/2012/main" userId="f70919ae9ed0cecf" providerId="Windows Live"/>
      </p:ext>
    </p:extLst>
  </p:cmAuthor>
  <p:cmAuthor id="2" name="Dahlman, Patricia (DEED)" initials="DP(" lastIdx="15" clrIdx="1">
    <p:extLst>
      <p:ext uri="{19B8F6BF-5375-455C-9EA6-DF929625EA0E}">
        <p15:presenceInfo xmlns:p15="http://schemas.microsoft.com/office/powerpoint/2012/main" userId="S::Patricia.Dahlman@state.mn.us::d54e97e0-1ab3-47db-853a-0047995f130b" providerId="AD"/>
      </p:ext>
    </p:extLst>
  </p:cmAuthor>
  <p:cmAuthor id="3" name="Olshefski, Stanley S - OPA" initials="OSS-O" lastIdx="14" clrIdx="2">
    <p:extLst>
      <p:ext uri="{19B8F6BF-5375-455C-9EA6-DF929625EA0E}">
        <p15:presenceInfo xmlns:p15="http://schemas.microsoft.com/office/powerpoint/2012/main" userId="S-1-5-21-625881431-3029617060-3355961844-125259" providerId="AD"/>
      </p:ext>
    </p:extLst>
  </p:cmAuthor>
  <p:cmAuthor id="4" name="Julie Remington" initials="JR [2]" lastIdx="5" clrIdx="3">
    <p:extLst>
      <p:ext uri="{19B8F6BF-5375-455C-9EA6-DF929625EA0E}">
        <p15:presenceInfo xmlns:p15="http://schemas.microsoft.com/office/powerpoint/2012/main" userId="S-1-5-21-548176450-911158474-2148038326-35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195" autoAdjust="0"/>
    <p:restoredTop sz="93979" autoAdjust="0"/>
  </p:normalViewPr>
  <p:slideViewPr>
    <p:cSldViewPr>
      <p:cViewPr varScale="1">
        <p:scale>
          <a:sx n="70" d="100"/>
          <a:sy n="70" d="100"/>
        </p:scale>
        <p:origin x="1232" y="44"/>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37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013258C-65B7-41DE-A61E-076302EE3C4E}" type="slidenum">
              <a:rPr lang="en-US"/>
              <a:pPr/>
              <a:t>‹#›</a:t>
            </a:fld>
            <a:endParaRPr lang="en-US" dirty="0"/>
          </a:p>
        </p:txBody>
      </p:sp>
    </p:spTree>
    <p:extLst>
      <p:ext uri="{BB962C8B-B14F-4D97-AF65-F5344CB8AC3E}">
        <p14:creationId xmlns:p14="http://schemas.microsoft.com/office/powerpoint/2010/main" val="12055587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13258C-65B7-41DE-A61E-076302EE3C4E}" type="slidenum">
              <a:rPr lang="en-US" smtClean="0"/>
              <a:pPr/>
              <a:t>1</a:t>
            </a:fld>
            <a:endParaRPr lang="en-US" dirty="0"/>
          </a:p>
        </p:txBody>
      </p:sp>
    </p:spTree>
    <p:extLst>
      <p:ext uri="{BB962C8B-B14F-4D97-AF65-F5344CB8AC3E}">
        <p14:creationId xmlns:p14="http://schemas.microsoft.com/office/powerpoint/2010/main" val="2661124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10</a:t>
            </a:fld>
            <a:endParaRPr lang="en-US" dirty="0"/>
          </a:p>
        </p:txBody>
      </p:sp>
    </p:spTree>
    <p:extLst>
      <p:ext uri="{BB962C8B-B14F-4D97-AF65-F5344CB8AC3E}">
        <p14:creationId xmlns:p14="http://schemas.microsoft.com/office/powerpoint/2010/main" val="331358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11</a:t>
            </a:fld>
            <a:endParaRPr lang="en-US" dirty="0"/>
          </a:p>
        </p:txBody>
      </p:sp>
    </p:spTree>
    <p:extLst>
      <p:ext uri="{BB962C8B-B14F-4D97-AF65-F5344CB8AC3E}">
        <p14:creationId xmlns:p14="http://schemas.microsoft.com/office/powerpoint/2010/main" val="2584678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12</a:t>
            </a:fld>
            <a:endParaRPr lang="en-US" dirty="0"/>
          </a:p>
        </p:txBody>
      </p:sp>
    </p:spTree>
    <p:extLst>
      <p:ext uri="{BB962C8B-B14F-4D97-AF65-F5344CB8AC3E}">
        <p14:creationId xmlns:p14="http://schemas.microsoft.com/office/powerpoint/2010/main" val="3863942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13</a:t>
            </a:fld>
            <a:endParaRPr lang="en-US" dirty="0"/>
          </a:p>
        </p:txBody>
      </p:sp>
    </p:spTree>
    <p:extLst>
      <p:ext uri="{BB962C8B-B14F-4D97-AF65-F5344CB8AC3E}">
        <p14:creationId xmlns:p14="http://schemas.microsoft.com/office/powerpoint/2010/main" val="286030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14</a:t>
            </a:fld>
            <a:endParaRPr lang="en-US" dirty="0"/>
          </a:p>
        </p:txBody>
      </p:sp>
    </p:spTree>
    <p:extLst>
      <p:ext uri="{BB962C8B-B14F-4D97-AF65-F5344CB8AC3E}">
        <p14:creationId xmlns:p14="http://schemas.microsoft.com/office/powerpoint/2010/main" val="1002427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15</a:t>
            </a:fld>
            <a:endParaRPr lang="en-US" dirty="0"/>
          </a:p>
        </p:txBody>
      </p:sp>
    </p:spTree>
    <p:extLst>
      <p:ext uri="{BB962C8B-B14F-4D97-AF65-F5344CB8AC3E}">
        <p14:creationId xmlns:p14="http://schemas.microsoft.com/office/powerpoint/2010/main" val="379672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16</a:t>
            </a:fld>
            <a:endParaRPr lang="en-US" dirty="0"/>
          </a:p>
        </p:txBody>
      </p:sp>
    </p:spTree>
    <p:extLst>
      <p:ext uri="{BB962C8B-B14F-4D97-AF65-F5344CB8AC3E}">
        <p14:creationId xmlns:p14="http://schemas.microsoft.com/office/powerpoint/2010/main" val="288160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17</a:t>
            </a:fld>
            <a:endParaRPr lang="en-US" dirty="0"/>
          </a:p>
        </p:txBody>
      </p:sp>
    </p:spTree>
    <p:extLst>
      <p:ext uri="{BB962C8B-B14F-4D97-AF65-F5344CB8AC3E}">
        <p14:creationId xmlns:p14="http://schemas.microsoft.com/office/powerpoint/2010/main" val="1901446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18</a:t>
            </a:fld>
            <a:endParaRPr lang="en-US" dirty="0"/>
          </a:p>
        </p:txBody>
      </p:sp>
    </p:spTree>
    <p:extLst>
      <p:ext uri="{BB962C8B-B14F-4D97-AF65-F5344CB8AC3E}">
        <p14:creationId xmlns:p14="http://schemas.microsoft.com/office/powerpoint/2010/main" val="426466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19</a:t>
            </a:fld>
            <a:endParaRPr lang="en-US" dirty="0"/>
          </a:p>
        </p:txBody>
      </p:sp>
    </p:spTree>
    <p:extLst>
      <p:ext uri="{BB962C8B-B14F-4D97-AF65-F5344CB8AC3E}">
        <p14:creationId xmlns:p14="http://schemas.microsoft.com/office/powerpoint/2010/main" val="85482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2606"/>
            <a:ext cx="5486400" cy="4114800"/>
          </a:xfrm>
        </p:spPr>
        <p:txBody>
          <a:bodyPr/>
          <a:lstStyle/>
          <a:p>
            <a:endParaRPr lang="en-US" dirty="0"/>
          </a:p>
        </p:txBody>
      </p:sp>
      <p:sp>
        <p:nvSpPr>
          <p:cNvPr id="4" name="Slide Number Placeholder 3"/>
          <p:cNvSpPr>
            <a:spLocks noGrp="1"/>
          </p:cNvSpPr>
          <p:nvPr>
            <p:ph type="sldNum" sz="quarter" idx="10"/>
          </p:nvPr>
        </p:nvSpPr>
        <p:spPr/>
        <p:txBody>
          <a:bodyPr/>
          <a:lstStyle/>
          <a:p>
            <a:fld id="{2013258C-65B7-41DE-A61E-076302EE3C4E}" type="slidenum">
              <a:rPr lang="en-US" smtClean="0"/>
              <a:pPr/>
              <a:t>2</a:t>
            </a:fld>
            <a:endParaRPr lang="en-US" dirty="0"/>
          </a:p>
        </p:txBody>
      </p:sp>
    </p:spTree>
    <p:extLst>
      <p:ext uri="{BB962C8B-B14F-4D97-AF65-F5344CB8AC3E}">
        <p14:creationId xmlns:p14="http://schemas.microsoft.com/office/powerpoint/2010/main" val="3385652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20</a:t>
            </a:fld>
            <a:endParaRPr lang="en-US" dirty="0"/>
          </a:p>
        </p:txBody>
      </p:sp>
    </p:spTree>
    <p:extLst>
      <p:ext uri="{BB962C8B-B14F-4D97-AF65-F5344CB8AC3E}">
        <p14:creationId xmlns:p14="http://schemas.microsoft.com/office/powerpoint/2010/main" val="3170776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21</a:t>
            </a:fld>
            <a:endParaRPr lang="en-US" dirty="0"/>
          </a:p>
        </p:txBody>
      </p:sp>
    </p:spTree>
    <p:extLst>
      <p:ext uri="{BB962C8B-B14F-4D97-AF65-F5344CB8AC3E}">
        <p14:creationId xmlns:p14="http://schemas.microsoft.com/office/powerpoint/2010/main" val="1334498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22</a:t>
            </a:fld>
            <a:endParaRPr lang="en-US" dirty="0"/>
          </a:p>
        </p:txBody>
      </p:sp>
    </p:spTree>
    <p:extLst>
      <p:ext uri="{BB962C8B-B14F-4D97-AF65-F5344CB8AC3E}">
        <p14:creationId xmlns:p14="http://schemas.microsoft.com/office/powerpoint/2010/main" val="1758653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23</a:t>
            </a:fld>
            <a:endParaRPr lang="en-US" dirty="0"/>
          </a:p>
        </p:txBody>
      </p:sp>
    </p:spTree>
    <p:extLst>
      <p:ext uri="{BB962C8B-B14F-4D97-AF65-F5344CB8AC3E}">
        <p14:creationId xmlns:p14="http://schemas.microsoft.com/office/powerpoint/2010/main" val="2953656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24</a:t>
            </a:fld>
            <a:endParaRPr lang="en-US" dirty="0"/>
          </a:p>
        </p:txBody>
      </p:sp>
    </p:spTree>
    <p:extLst>
      <p:ext uri="{BB962C8B-B14F-4D97-AF65-F5344CB8AC3E}">
        <p14:creationId xmlns:p14="http://schemas.microsoft.com/office/powerpoint/2010/main" val="4076817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kern="1200" dirty="0">
                <a:solidFill>
                  <a:schemeClr val="tx1"/>
                </a:solidFill>
                <a:effectLst/>
                <a:latin typeface="Arial" charset="0"/>
                <a:ea typeface="+mn-ea"/>
                <a:cs typeface="+mn-cs"/>
              </a:rPr>
              <a:t/>
            </a:r>
            <a:br>
              <a:rPr lang="en-US" sz="1200" kern="1200" dirty="0">
                <a:solidFill>
                  <a:schemeClr val="tx1"/>
                </a:solidFill>
                <a:effectLst/>
                <a:latin typeface="Arial" charset="0"/>
                <a:ea typeface="+mn-ea"/>
                <a:cs typeface="+mn-cs"/>
              </a:rPr>
            </a:b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25</a:t>
            </a:fld>
            <a:endParaRPr lang="en-US" dirty="0"/>
          </a:p>
        </p:txBody>
      </p:sp>
    </p:spTree>
    <p:extLst>
      <p:ext uri="{BB962C8B-B14F-4D97-AF65-F5344CB8AC3E}">
        <p14:creationId xmlns:p14="http://schemas.microsoft.com/office/powerpoint/2010/main" val="2323672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kern="1200" dirty="0">
                <a:solidFill>
                  <a:schemeClr val="tx1"/>
                </a:solidFill>
                <a:effectLst/>
                <a:latin typeface="Arial" charset="0"/>
                <a:ea typeface="+mn-ea"/>
                <a:cs typeface="+mn-cs"/>
              </a:rPr>
              <a:t/>
            </a:r>
            <a:br>
              <a:rPr lang="en-US" sz="1200" kern="1200" dirty="0">
                <a:solidFill>
                  <a:schemeClr val="tx1"/>
                </a:solidFill>
                <a:effectLst/>
                <a:latin typeface="Arial" charset="0"/>
                <a:ea typeface="+mn-ea"/>
                <a:cs typeface="+mn-cs"/>
              </a:rPr>
            </a:b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26</a:t>
            </a:fld>
            <a:endParaRPr lang="en-US" dirty="0"/>
          </a:p>
        </p:txBody>
      </p:sp>
    </p:spTree>
    <p:extLst>
      <p:ext uri="{BB962C8B-B14F-4D97-AF65-F5344CB8AC3E}">
        <p14:creationId xmlns:p14="http://schemas.microsoft.com/office/powerpoint/2010/main" val="389044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27</a:t>
            </a:fld>
            <a:endParaRPr lang="en-US" dirty="0"/>
          </a:p>
        </p:txBody>
      </p:sp>
    </p:spTree>
    <p:extLst>
      <p:ext uri="{BB962C8B-B14F-4D97-AF65-F5344CB8AC3E}">
        <p14:creationId xmlns:p14="http://schemas.microsoft.com/office/powerpoint/2010/main" val="2840852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28</a:t>
            </a:fld>
            <a:endParaRPr lang="en-US" dirty="0"/>
          </a:p>
        </p:txBody>
      </p:sp>
    </p:spTree>
    <p:extLst>
      <p:ext uri="{BB962C8B-B14F-4D97-AF65-F5344CB8AC3E}">
        <p14:creationId xmlns:p14="http://schemas.microsoft.com/office/powerpoint/2010/main" val="1432550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29</a:t>
            </a:fld>
            <a:endParaRPr lang="en-US" dirty="0"/>
          </a:p>
        </p:txBody>
      </p:sp>
    </p:spTree>
    <p:extLst>
      <p:ext uri="{BB962C8B-B14F-4D97-AF65-F5344CB8AC3E}">
        <p14:creationId xmlns:p14="http://schemas.microsoft.com/office/powerpoint/2010/main" val="428356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a:t>
            </a:fld>
            <a:endParaRPr lang="en-US" dirty="0"/>
          </a:p>
        </p:txBody>
      </p:sp>
    </p:spTree>
    <p:extLst>
      <p:ext uri="{BB962C8B-B14F-4D97-AF65-F5344CB8AC3E}">
        <p14:creationId xmlns:p14="http://schemas.microsoft.com/office/powerpoint/2010/main" val="2984120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30</a:t>
            </a:fld>
            <a:endParaRPr lang="en-US" dirty="0"/>
          </a:p>
        </p:txBody>
      </p:sp>
    </p:spTree>
    <p:extLst>
      <p:ext uri="{BB962C8B-B14F-4D97-AF65-F5344CB8AC3E}">
        <p14:creationId xmlns:p14="http://schemas.microsoft.com/office/powerpoint/2010/main" val="232172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31</a:t>
            </a:fld>
            <a:endParaRPr lang="en-US" dirty="0"/>
          </a:p>
        </p:txBody>
      </p:sp>
    </p:spTree>
    <p:extLst>
      <p:ext uri="{BB962C8B-B14F-4D97-AF65-F5344CB8AC3E}">
        <p14:creationId xmlns:p14="http://schemas.microsoft.com/office/powerpoint/2010/main" val="575981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32</a:t>
            </a:fld>
            <a:endParaRPr lang="en-US" dirty="0"/>
          </a:p>
        </p:txBody>
      </p:sp>
    </p:spTree>
    <p:extLst>
      <p:ext uri="{BB962C8B-B14F-4D97-AF65-F5344CB8AC3E}">
        <p14:creationId xmlns:p14="http://schemas.microsoft.com/office/powerpoint/2010/main" val="2671009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33</a:t>
            </a:fld>
            <a:endParaRPr lang="en-US" dirty="0"/>
          </a:p>
        </p:txBody>
      </p:sp>
    </p:spTree>
    <p:extLst>
      <p:ext uri="{BB962C8B-B14F-4D97-AF65-F5344CB8AC3E}">
        <p14:creationId xmlns:p14="http://schemas.microsoft.com/office/powerpoint/2010/main" val="2923755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34</a:t>
            </a:fld>
            <a:endParaRPr lang="en-US" dirty="0"/>
          </a:p>
        </p:txBody>
      </p:sp>
    </p:spTree>
    <p:extLst>
      <p:ext uri="{BB962C8B-B14F-4D97-AF65-F5344CB8AC3E}">
        <p14:creationId xmlns:p14="http://schemas.microsoft.com/office/powerpoint/2010/main" val="3951737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35</a:t>
            </a:fld>
            <a:endParaRPr lang="en-US" dirty="0"/>
          </a:p>
        </p:txBody>
      </p:sp>
    </p:spTree>
    <p:extLst>
      <p:ext uri="{BB962C8B-B14F-4D97-AF65-F5344CB8AC3E}">
        <p14:creationId xmlns:p14="http://schemas.microsoft.com/office/powerpoint/2010/main" val="2240327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36</a:t>
            </a:fld>
            <a:endParaRPr lang="en-US" dirty="0"/>
          </a:p>
        </p:txBody>
      </p:sp>
    </p:spTree>
    <p:extLst>
      <p:ext uri="{BB962C8B-B14F-4D97-AF65-F5344CB8AC3E}">
        <p14:creationId xmlns:p14="http://schemas.microsoft.com/office/powerpoint/2010/main" val="3704122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37</a:t>
            </a:fld>
            <a:endParaRPr lang="en-US" dirty="0"/>
          </a:p>
        </p:txBody>
      </p:sp>
    </p:spTree>
    <p:extLst>
      <p:ext uri="{BB962C8B-B14F-4D97-AF65-F5344CB8AC3E}">
        <p14:creationId xmlns:p14="http://schemas.microsoft.com/office/powerpoint/2010/main" val="2961718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38</a:t>
            </a:fld>
            <a:endParaRPr lang="en-US" dirty="0"/>
          </a:p>
        </p:txBody>
      </p:sp>
    </p:spTree>
    <p:extLst>
      <p:ext uri="{BB962C8B-B14F-4D97-AF65-F5344CB8AC3E}">
        <p14:creationId xmlns:p14="http://schemas.microsoft.com/office/powerpoint/2010/main" val="2738577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39</a:t>
            </a:fld>
            <a:endParaRPr lang="en-US" dirty="0"/>
          </a:p>
        </p:txBody>
      </p:sp>
    </p:spTree>
    <p:extLst>
      <p:ext uri="{BB962C8B-B14F-4D97-AF65-F5344CB8AC3E}">
        <p14:creationId xmlns:p14="http://schemas.microsoft.com/office/powerpoint/2010/main" val="372096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13258C-65B7-41DE-A61E-076302EE3C4E}" type="slidenum">
              <a:rPr lang="en-US" smtClean="0"/>
              <a:pPr/>
              <a:t>4</a:t>
            </a:fld>
            <a:endParaRPr lang="en-US" dirty="0"/>
          </a:p>
        </p:txBody>
      </p:sp>
    </p:spTree>
    <p:extLst>
      <p:ext uri="{BB962C8B-B14F-4D97-AF65-F5344CB8AC3E}">
        <p14:creationId xmlns:p14="http://schemas.microsoft.com/office/powerpoint/2010/main" val="3279620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40</a:t>
            </a:fld>
            <a:endParaRPr lang="en-US" dirty="0"/>
          </a:p>
        </p:txBody>
      </p:sp>
    </p:spTree>
    <p:extLst>
      <p:ext uri="{BB962C8B-B14F-4D97-AF65-F5344CB8AC3E}">
        <p14:creationId xmlns:p14="http://schemas.microsoft.com/office/powerpoint/2010/main" val="3337173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41</a:t>
            </a:fld>
            <a:endParaRPr lang="en-US" dirty="0"/>
          </a:p>
        </p:txBody>
      </p:sp>
    </p:spTree>
    <p:extLst>
      <p:ext uri="{BB962C8B-B14F-4D97-AF65-F5344CB8AC3E}">
        <p14:creationId xmlns:p14="http://schemas.microsoft.com/office/powerpoint/2010/main" val="245982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42</a:t>
            </a:fld>
            <a:endParaRPr lang="en-US" dirty="0"/>
          </a:p>
        </p:txBody>
      </p:sp>
    </p:spTree>
    <p:extLst>
      <p:ext uri="{BB962C8B-B14F-4D97-AF65-F5344CB8AC3E}">
        <p14:creationId xmlns:p14="http://schemas.microsoft.com/office/powerpoint/2010/main" val="4107637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43</a:t>
            </a:fld>
            <a:endParaRPr lang="en-US" dirty="0"/>
          </a:p>
        </p:txBody>
      </p:sp>
    </p:spTree>
    <p:extLst>
      <p:ext uri="{BB962C8B-B14F-4D97-AF65-F5344CB8AC3E}">
        <p14:creationId xmlns:p14="http://schemas.microsoft.com/office/powerpoint/2010/main" val="2428099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44</a:t>
            </a:fld>
            <a:endParaRPr lang="en-US" dirty="0"/>
          </a:p>
        </p:txBody>
      </p:sp>
    </p:spTree>
    <p:extLst>
      <p:ext uri="{BB962C8B-B14F-4D97-AF65-F5344CB8AC3E}">
        <p14:creationId xmlns:p14="http://schemas.microsoft.com/office/powerpoint/2010/main" val="4229181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45</a:t>
            </a:fld>
            <a:endParaRPr lang="en-US" dirty="0"/>
          </a:p>
        </p:txBody>
      </p:sp>
    </p:spTree>
    <p:extLst>
      <p:ext uri="{BB962C8B-B14F-4D97-AF65-F5344CB8AC3E}">
        <p14:creationId xmlns:p14="http://schemas.microsoft.com/office/powerpoint/2010/main" val="3243041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46</a:t>
            </a:fld>
            <a:endParaRPr lang="en-US" dirty="0"/>
          </a:p>
        </p:txBody>
      </p:sp>
    </p:spTree>
    <p:extLst>
      <p:ext uri="{BB962C8B-B14F-4D97-AF65-F5344CB8AC3E}">
        <p14:creationId xmlns:p14="http://schemas.microsoft.com/office/powerpoint/2010/main" val="741715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47</a:t>
            </a:fld>
            <a:endParaRPr lang="en-US" dirty="0"/>
          </a:p>
        </p:txBody>
      </p:sp>
    </p:spTree>
    <p:extLst>
      <p:ext uri="{BB962C8B-B14F-4D97-AF65-F5344CB8AC3E}">
        <p14:creationId xmlns:p14="http://schemas.microsoft.com/office/powerpoint/2010/main" val="2244258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13258C-65B7-41DE-A61E-076302EE3C4E}" type="slidenum">
              <a:rPr lang="en-US" smtClean="0"/>
              <a:pPr/>
              <a:t>48</a:t>
            </a:fld>
            <a:endParaRPr lang="en-US" dirty="0"/>
          </a:p>
        </p:txBody>
      </p:sp>
    </p:spTree>
    <p:extLst>
      <p:ext uri="{BB962C8B-B14F-4D97-AF65-F5344CB8AC3E}">
        <p14:creationId xmlns:p14="http://schemas.microsoft.com/office/powerpoint/2010/main" val="1195980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3258C-65B7-41DE-A61E-076302EE3C4E}" type="slidenum">
              <a:rPr lang="en-US" smtClean="0"/>
              <a:pPr/>
              <a:t>49</a:t>
            </a:fld>
            <a:endParaRPr lang="en-US" dirty="0"/>
          </a:p>
        </p:txBody>
      </p:sp>
    </p:spTree>
    <p:extLst>
      <p:ext uri="{BB962C8B-B14F-4D97-AF65-F5344CB8AC3E}">
        <p14:creationId xmlns:p14="http://schemas.microsoft.com/office/powerpoint/2010/main" val="192409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FBFDB-C426-4434-9683-C77164F178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692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50</a:t>
            </a:fld>
            <a:endParaRPr lang="en-US" dirty="0"/>
          </a:p>
        </p:txBody>
      </p:sp>
    </p:spTree>
    <p:extLst>
      <p:ext uri="{BB962C8B-B14F-4D97-AF65-F5344CB8AC3E}">
        <p14:creationId xmlns:p14="http://schemas.microsoft.com/office/powerpoint/2010/main" val="21810970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51</a:t>
            </a:fld>
            <a:endParaRPr lang="en-US" dirty="0"/>
          </a:p>
        </p:txBody>
      </p:sp>
    </p:spTree>
    <p:extLst>
      <p:ext uri="{BB962C8B-B14F-4D97-AF65-F5344CB8AC3E}">
        <p14:creationId xmlns:p14="http://schemas.microsoft.com/office/powerpoint/2010/main" val="1771843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981200"/>
          </a:xfrm>
        </p:spPr>
        <p:txBody>
          <a:bodyPr/>
          <a:lstStyle/>
          <a:p>
            <a:r>
              <a:rPr lang="en-US" sz="1000" kern="1200" dirty="0">
                <a:solidFill>
                  <a:schemeClr val="tx1"/>
                </a:solidFill>
                <a:effectLst/>
                <a:latin typeface="Calibri" panose="020F0502020204030204" pitchFamily="34" charset="0"/>
                <a:ea typeface="+mn-ea"/>
                <a:cs typeface="Calibri" panose="020F0502020204030204" pitchFamily="34" charset="0"/>
              </a:rPr>
              <a:t/>
            </a:r>
            <a:br>
              <a:rPr lang="en-US" sz="1000" kern="1200" dirty="0">
                <a:solidFill>
                  <a:schemeClr val="tx1"/>
                </a:solidFill>
                <a:effectLst/>
                <a:latin typeface="Calibri" panose="020F0502020204030204" pitchFamily="34" charset="0"/>
                <a:ea typeface="+mn-ea"/>
                <a:cs typeface="Calibri" panose="020F0502020204030204" pitchFamily="34" charset="0"/>
              </a:rPr>
            </a:br>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6</a:t>
            </a:fld>
            <a:endParaRPr lang="en-US" dirty="0"/>
          </a:p>
        </p:txBody>
      </p:sp>
    </p:spTree>
    <p:extLst>
      <p:ext uri="{BB962C8B-B14F-4D97-AF65-F5344CB8AC3E}">
        <p14:creationId xmlns:p14="http://schemas.microsoft.com/office/powerpoint/2010/main" val="296865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7</a:t>
            </a:fld>
            <a:endParaRPr lang="en-US" dirty="0"/>
          </a:p>
        </p:txBody>
      </p:sp>
    </p:spTree>
    <p:extLst>
      <p:ext uri="{BB962C8B-B14F-4D97-AF65-F5344CB8AC3E}">
        <p14:creationId xmlns:p14="http://schemas.microsoft.com/office/powerpoint/2010/main" val="4107707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8</a:t>
            </a:fld>
            <a:endParaRPr lang="en-US" dirty="0"/>
          </a:p>
        </p:txBody>
      </p:sp>
    </p:spTree>
    <p:extLst>
      <p:ext uri="{BB962C8B-B14F-4D97-AF65-F5344CB8AC3E}">
        <p14:creationId xmlns:p14="http://schemas.microsoft.com/office/powerpoint/2010/main" val="135681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fld id="{2013258C-65B7-41DE-A61E-076302EE3C4E}" type="slidenum">
              <a:rPr lang="en-US" smtClean="0"/>
              <a:pPr/>
              <a:t>9</a:t>
            </a:fld>
            <a:endParaRPr lang="en-US" dirty="0"/>
          </a:p>
        </p:txBody>
      </p:sp>
    </p:spTree>
    <p:extLst>
      <p:ext uri="{BB962C8B-B14F-4D97-AF65-F5344CB8AC3E}">
        <p14:creationId xmlns:p14="http://schemas.microsoft.com/office/powerpoint/2010/main" val="1931993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6626" name="Rectangle 2"/>
          <p:cNvSpPr>
            <a:spLocks noGrp="1" noChangeArrowheads="1"/>
          </p:cNvSpPr>
          <p:nvPr>
            <p:ph type="ctrTitle" sz="quarter"/>
          </p:nvPr>
        </p:nvSpPr>
        <p:spPr>
          <a:xfrm>
            <a:off x="685800" y="1692275"/>
            <a:ext cx="7772400" cy="1736725"/>
          </a:xfrm>
        </p:spPr>
        <p:txBody>
          <a:bodyPr anchor="b"/>
          <a:lstStyle>
            <a:lvl1pPr>
              <a:defRPr sz="4400"/>
            </a:lvl1pPr>
          </a:lstStyle>
          <a:p>
            <a:r>
              <a:rPr lang="en-US"/>
              <a:t>Click to edit Master title style</a:t>
            </a:r>
          </a:p>
        </p:txBody>
      </p:sp>
      <p:sp>
        <p:nvSpPr>
          <p:cNvPr id="2662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628" name="Rectangle 4"/>
          <p:cNvSpPr>
            <a:spLocks noGrp="1" noChangeArrowheads="1"/>
          </p:cNvSpPr>
          <p:nvPr>
            <p:ph type="dt" sz="quarter" idx="2"/>
          </p:nvPr>
        </p:nvSpPr>
        <p:spPr>
          <a:xfrm>
            <a:off x="457200" y="6248400"/>
            <a:ext cx="2133600" cy="457200"/>
          </a:xfrm>
        </p:spPr>
        <p:txBody>
          <a:bodyPr/>
          <a:lstStyle>
            <a:lvl1pPr>
              <a:defRPr/>
            </a:lvl1pPr>
          </a:lstStyle>
          <a:p>
            <a:endParaRPr lang="en-US" dirty="0"/>
          </a:p>
        </p:txBody>
      </p:sp>
      <p:sp>
        <p:nvSpPr>
          <p:cNvPr id="26629" name="Rectangle 5"/>
          <p:cNvSpPr>
            <a:spLocks noGrp="1" noChangeArrowheads="1"/>
          </p:cNvSpPr>
          <p:nvPr>
            <p:ph type="ftr" sz="quarter" idx="3"/>
          </p:nvPr>
        </p:nvSpPr>
        <p:spPr>
          <a:xfrm>
            <a:off x="3124200" y="6248400"/>
            <a:ext cx="2895600" cy="457200"/>
          </a:xfrm>
        </p:spPr>
        <p:txBody>
          <a:bodyPr/>
          <a:lstStyle>
            <a:lvl1pPr>
              <a:defRPr/>
            </a:lvl1pPr>
          </a:lstStyle>
          <a:p>
            <a:endParaRPr lang="en-US" dirty="0"/>
          </a:p>
        </p:txBody>
      </p:sp>
      <p:sp>
        <p:nvSpPr>
          <p:cNvPr id="26630" name="Rectangle 6"/>
          <p:cNvSpPr>
            <a:spLocks noGrp="1" noChangeArrowheads="1"/>
          </p:cNvSpPr>
          <p:nvPr>
            <p:ph type="sldNum" sz="quarter" idx="4"/>
          </p:nvPr>
        </p:nvSpPr>
        <p:spPr>
          <a:xfrm>
            <a:off x="6553200" y="6248400"/>
            <a:ext cx="2133600" cy="457200"/>
          </a:xfrm>
        </p:spPr>
        <p:txBody>
          <a:bodyPr/>
          <a:lstStyle>
            <a:lvl1pPr>
              <a:defRPr>
                <a:solidFill>
                  <a:schemeClr val="tx1"/>
                </a:solidFill>
              </a:defRPr>
            </a:lvl1pPr>
          </a:lstStyle>
          <a:p>
            <a:fld id="{3F14A40D-2925-4B40-81E3-D6E43FDD7872}" type="slidenum">
              <a:rPr lang="en-US"/>
              <a:pPr/>
              <a:t>‹#›</a:t>
            </a:fld>
            <a:endParaRPr lang="en-US" dirty="0"/>
          </a:p>
        </p:txBody>
      </p:sp>
      <p:pic>
        <p:nvPicPr>
          <p:cNvPr id="26631" name="Picture 7"/>
          <p:cNvPicPr>
            <a:picLocks noChangeAspect="1" noChangeArrowheads="1"/>
          </p:cNvPicPr>
          <p:nvPr/>
        </p:nvPicPr>
        <p:blipFill>
          <a:blip r:embed="rId2" cstate="print"/>
          <a:srcRect/>
          <a:stretch>
            <a:fillRect/>
          </a:stretch>
        </p:blipFill>
        <p:spPr bwMode="auto">
          <a:xfrm>
            <a:off x="6629400" y="5410200"/>
            <a:ext cx="1939925" cy="1096963"/>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A20645E-B838-43D8-A841-C8CBF76A1FAE}"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C6D0755-7CEE-4B20-812A-87CB9DF08CC4}"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825377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574341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206146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880402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767678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312419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710874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70641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95446D1-883B-4BD7-87B5-ADA8B2ACC1EE}"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215349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707973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51193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EAEC07B-8437-48C3-9128-C1E3EF18ADBF}"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F1B11D4-760D-47D5-B167-E14F3E5EDCEE}"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2B5904E2-9810-4021-A829-BB5D49872E38}"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784E6E2A-3275-4F58-903E-DF72E3C71918}"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3C1F95AA-AC99-474D-9C49-B9CBC4AC38A3}"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D19482D-0F64-4AA8-85DE-CD892C9C5D80}"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A14D89B-EA82-462F-8538-B624A5754DF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7813"/>
            <a:ext cx="8229600" cy="8651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295400"/>
            <a:ext cx="8229600"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C0C0C0"/>
                  </a:outerShdw>
                </a:effectLst>
              </a:defRPr>
            </a:lvl1pPr>
          </a:lstStyle>
          <a:p>
            <a:endParaRPr lang="en-US" dirty="0"/>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C0C0C0"/>
                  </a:outerShdw>
                </a:effectLst>
              </a:defRPr>
            </a:lvl1pPr>
          </a:lstStyle>
          <a:p>
            <a:endParaRPr lang="en-US" dirty="0"/>
          </a:p>
        </p:txBody>
      </p:sp>
      <p:sp>
        <p:nvSpPr>
          <p:cNvPr id="25606" name="Rectangle 6"/>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1"/>
                </a:solidFill>
                <a:effectLst>
                  <a:outerShdw blurRad="38100" dist="38100" dir="2700000" algn="tl">
                    <a:srgbClr val="C0C0C0"/>
                  </a:outerShdw>
                </a:effectLst>
              </a:defRPr>
            </a:lvl1pPr>
          </a:lstStyle>
          <a:p>
            <a:fld id="{36116B7D-A480-4E22-945D-B9FD0746EBE8}" type="slidenum">
              <a:rPr lang="en-US"/>
              <a:pPr/>
              <a:t>‹#›</a:t>
            </a:fld>
            <a:endParaRPr lang="en-US" dirty="0"/>
          </a:p>
        </p:txBody>
      </p:sp>
      <p:pic>
        <p:nvPicPr>
          <p:cNvPr id="25607" name="Picture 7"/>
          <p:cNvPicPr>
            <a:picLocks noChangeAspect="1" noChangeArrowheads="1"/>
          </p:cNvPicPr>
          <p:nvPr/>
        </p:nvPicPr>
        <p:blipFill>
          <a:blip r:embed="rId13" cstate="print"/>
          <a:srcRect/>
          <a:stretch>
            <a:fillRect/>
          </a:stretch>
        </p:blipFill>
        <p:spPr bwMode="auto">
          <a:xfrm>
            <a:off x="6629400" y="5410200"/>
            <a:ext cx="1939925" cy="1096963"/>
          </a:xfrm>
          <a:prstGeom prst="rect">
            <a:avLst/>
          </a:prstGeom>
          <a:noFill/>
          <a:ln w="9525">
            <a:noFill/>
            <a:miter lim="800000"/>
            <a:headEnd/>
            <a:tailEnd/>
          </a:ln>
          <a:effectLst/>
        </p:spPr>
      </p:pic>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rtl="0" fontAlgn="base">
        <a:spcBef>
          <a:spcPct val="0"/>
        </a:spcBef>
        <a:spcAft>
          <a:spcPct val="0"/>
        </a:spcAft>
        <a:defRPr sz="3600">
          <a:solidFill>
            <a:schemeClr val="bg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2pPr>
      <a:lvl3pPr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3pPr>
      <a:lvl4pPr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4pPr>
      <a:lvl5pPr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a:solidFill>
            <a:schemeClr val="bg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lr>
          <a:srgbClr val="FF0000"/>
        </a:buClr>
        <a:buSzPct val="80000"/>
        <a:buFont typeface="Wingdings" pitchFamily="2" charset="2"/>
        <a:buChar char="Ø"/>
        <a:defRPr sz="3200">
          <a:solidFill>
            <a:srgbClr val="000000"/>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rgbClr val="000000"/>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bg1"/>
        </a:buClr>
        <a:buChar char="•"/>
        <a:defRPr sz="2400">
          <a:solidFill>
            <a:srgbClr val="000000"/>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rgbClr val="000000"/>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7E028-7047-4966-9DCE-896815D069D7}" type="datetimeFigureOut">
              <a:rPr lang="en-US" smtClean="0"/>
              <a:t>9/21/2020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17CB6-9093-4ED0-8BA3-F64051344DE8}" type="slidenum">
              <a:rPr lang="en-US" smtClean="0"/>
              <a:t>‹#›</a:t>
            </a:fld>
            <a:endParaRPr lang="en-US" dirty="0"/>
          </a:p>
        </p:txBody>
      </p:sp>
    </p:spTree>
    <p:extLst>
      <p:ext uri="{BB962C8B-B14F-4D97-AF65-F5344CB8AC3E}">
        <p14:creationId xmlns:p14="http://schemas.microsoft.com/office/powerpoint/2010/main" val="57192768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areeronestop.org/EmploymentRecover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stage.careeronestop.org/EmploymentRecovery/FindAJobNow/whos-hiring.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ynextmove.org/"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hyperlink" Target="https://www.miproximopaso.org/" TargetMode="External"/><Relationship Id="rId4" Type="http://schemas.openxmlformats.org/officeDocument/2006/relationships/hyperlink" Target="http://www.mynextmove.org/vet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reeronestop.org/EmploymentRecover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careeronestop.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careeronestop.org/EmploymentRecovery/default.aspx"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myskilllsmyfuture.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careeronestop.org/EmploymentRecovery/"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careeronestop.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idx="4294967295"/>
          </p:nvPr>
        </p:nvSpPr>
        <p:spPr>
          <a:xfrm>
            <a:off x="0" y="228600"/>
            <a:ext cx="9144000" cy="971550"/>
          </a:xfrm>
        </p:spPr>
        <p:txBody>
          <a:bodyPr>
            <a:normAutofit/>
          </a:bodyPr>
          <a:lstStyle/>
          <a:p>
            <a:r>
              <a:rPr lang="en-US" sz="4000" kern="0" dirty="0" smtClean="0">
                <a:solidFill>
                  <a:srgbClr val="008AE8"/>
                </a:solidFill>
                <a:effectLst>
                  <a:outerShdw blurRad="38100" dist="38100" dir="2700000" algn="tl">
                    <a:srgbClr val="C0C0C0"/>
                  </a:outerShdw>
                </a:effectLst>
                <a:latin typeface="Calibri" panose="020F0502020204030204" pitchFamily="34" charset="0"/>
                <a:cs typeface="Calibri" panose="020F0502020204030204" pitchFamily="34" charset="0"/>
              </a:rPr>
              <a:t>Tools for Virtual Employment Services</a:t>
            </a:r>
            <a:endParaRPr lang="en-US" sz="4000" dirty="0"/>
          </a:p>
        </p:txBody>
      </p:sp>
      <p:sp>
        <p:nvSpPr>
          <p:cNvPr id="8" name="Rectangle 7"/>
          <p:cNvSpPr/>
          <p:nvPr/>
        </p:nvSpPr>
        <p:spPr>
          <a:xfrm>
            <a:off x="228600" y="1200150"/>
            <a:ext cx="8610600" cy="3970318"/>
          </a:xfrm>
          <a:prstGeom prst="rect">
            <a:avLst/>
          </a:prstGeom>
        </p:spPr>
        <p:txBody>
          <a:bodyPr wrap="square">
            <a:spAutoFit/>
          </a:bodyPr>
          <a:lstStyle/>
          <a:p>
            <a:pPr lvl="0" algn="ctr">
              <a:spcBef>
                <a:spcPct val="20000"/>
              </a:spcBef>
              <a:buClr>
                <a:srgbClr val="FF0000"/>
              </a:buClr>
              <a:buSzPct val="80000"/>
            </a:pPr>
            <a:r>
              <a:rPr lang="en-US" sz="3600" kern="0" dirty="0" smtClean="0">
                <a:solidFill>
                  <a:srgbClr val="000000"/>
                </a:solidFill>
                <a:latin typeface="Calibri" panose="020F0502020204030204" pitchFamily="34" charset="0"/>
                <a:cs typeface="Calibri" panose="020F0502020204030204" pitchFamily="34" charset="0"/>
              </a:rPr>
              <a:t/>
            </a:r>
            <a:br>
              <a:rPr lang="en-US" sz="3600" kern="0" dirty="0" smtClean="0">
                <a:solidFill>
                  <a:srgbClr val="000000"/>
                </a:solidFill>
                <a:latin typeface="Calibri" panose="020F0502020204030204" pitchFamily="34" charset="0"/>
                <a:cs typeface="Calibri" panose="020F0502020204030204" pitchFamily="34" charset="0"/>
              </a:rPr>
            </a:br>
            <a:r>
              <a:rPr lang="en-US" sz="3600" kern="0" dirty="0" smtClean="0">
                <a:solidFill>
                  <a:srgbClr val="000000"/>
                </a:solidFill>
                <a:latin typeface="Calibri" panose="020F0502020204030204" pitchFamily="34" charset="0"/>
                <a:cs typeface="Calibri" panose="020F0502020204030204" pitchFamily="34" charset="0"/>
              </a:rPr>
              <a:t>DOL sponsors several online career tools providing solutions </a:t>
            </a:r>
            <a:r>
              <a:rPr lang="en-US" sz="3600" kern="0" dirty="0">
                <a:solidFill>
                  <a:srgbClr val="000000"/>
                </a:solidFill>
                <a:latin typeface="Calibri" panose="020F0502020204030204" pitchFamily="34" charset="0"/>
                <a:cs typeface="Calibri" panose="020F0502020204030204" pitchFamily="34" charset="0"/>
              </a:rPr>
              <a:t>for job </a:t>
            </a:r>
            <a:r>
              <a:rPr lang="en-US" sz="3600" kern="0" dirty="0" smtClean="0">
                <a:solidFill>
                  <a:srgbClr val="000000"/>
                </a:solidFill>
                <a:latin typeface="Calibri" panose="020F0502020204030204" pitchFamily="34" charset="0"/>
                <a:cs typeface="Calibri" panose="020F0502020204030204" pitchFamily="34" charset="0"/>
              </a:rPr>
              <a:t>seekers, unemployed </a:t>
            </a:r>
            <a:r>
              <a:rPr lang="en-US" sz="3600" kern="0" dirty="0">
                <a:solidFill>
                  <a:srgbClr val="000000"/>
                </a:solidFill>
                <a:latin typeface="Calibri" panose="020F0502020204030204" pitchFamily="34" charset="0"/>
                <a:cs typeface="Calibri" panose="020F0502020204030204" pitchFamily="34" charset="0"/>
              </a:rPr>
              <a:t>workers, career counselors, economic developers, educators, parents, students, businesses, </a:t>
            </a:r>
            <a:r>
              <a:rPr lang="en-US" sz="3600" kern="0" dirty="0" smtClean="0">
                <a:solidFill>
                  <a:srgbClr val="000000"/>
                </a:solidFill>
                <a:latin typeface="Calibri" panose="020F0502020204030204" pitchFamily="34" charset="0"/>
                <a:cs typeface="Calibri" panose="020F0502020204030204" pitchFamily="34" charset="0"/>
              </a:rPr>
              <a:t>and workforce professionals.</a:t>
            </a:r>
          </a:p>
        </p:txBody>
      </p:sp>
    </p:spTree>
    <p:extLst>
      <p:ext uri="{BB962C8B-B14F-4D97-AF65-F5344CB8AC3E}">
        <p14:creationId xmlns:p14="http://schemas.microsoft.com/office/powerpoint/2010/main" val="88923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CareerOneStop Paths</a:t>
            </a:r>
          </a:p>
        </p:txBody>
      </p:sp>
      <p:sp>
        <p:nvSpPr>
          <p:cNvPr id="3" name="Content Placeholder 2"/>
          <p:cNvSpPr>
            <a:spLocks noGrp="1"/>
          </p:cNvSpPr>
          <p:nvPr>
            <p:ph idx="1"/>
          </p:nvPr>
        </p:nvSpPr>
        <p:spPr>
          <a:xfrm>
            <a:off x="457200" y="1371601"/>
            <a:ext cx="8229600" cy="4572000"/>
          </a:xfrm>
        </p:spPr>
        <p:txBody>
          <a:bodyPr/>
          <a:lstStyle/>
          <a:p>
            <a:pPr lvl="0">
              <a:lnSpc>
                <a:spcPct val="150000"/>
              </a:lnSpc>
              <a:buFont typeface="Wingdings" panose="05000000000000000000" pitchFamily="2" charset="2"/>
              <a:buChar char="v"/>
            </a:pPr>
            <a:r>
              <a:rPr lang="en-US" b="1" dirty="0">
                <a:effectLst/>
                <a:latin typeface="Calibri" panose="020F0502020204030204" pitchFamily="34" charset="0"/>
                <a:cs typeface="Calibri" panose="020F0502020204030204" pitchFamily="34" charset="0"/>
              </a:rPr>
              <a:t>Find short term, immediate employment</a:t>
            </a:r>
            <a:r>
              <a:rPr lang="en-US" dirty="0">
                <a:effectLst/>
                <a:latin typeface="Calibri" panose="020F0502020204030204" pitchFamily="34" charset="0"/>
                <a:cs typeface="Calibri" panose="020F0502020204030204" pitchFamily="34" charset="0"/>
              </a:rPr>
              <a:t> </a:t>
            </a:r>
          </a:p>
          <a:p>
            <a:pPr lvl="0">
              <a:lnSpc>
                <a:spcPct val="150000"/>
              </a:lnSpc>
              <a:buFont typeface="Wingdings" panose="05000000000000000000" pitchFamily="2" charset="2"/>
              <a:buChar char="v"/>
            </a:pPr>
            <a:r>
              <a:rPr lang="en-US" b="1" dirty="0">
                <a:effectLst/>
                <a:latin typeface="Calibri" panose="020F0502020204030204" pitchFamily="34" charset="0"/>
                <a:cs typeface="Calibri" panose="020F0502020204030204" pitchFamily="34" charset="0"/>
              </a:rPr>
              <a:t>Apply for unemployment and other benefits</a:t>
            </a:r>
            <a:endParaRPr lang="en-US" dirty="0">
              <a:effectLst/>
              <a:latin typeface="Calibri" panose="020F0502020204030204" pitchFamily="34" charset="0"/>
              <a:cs typeface="Calibri" panose="020F0502020204030204" pitchFamily="34" charset="0"/>
            </a:endParaRPr>
          </a:p>
          <a:p>
            <a:pPr lvl="0">
              <a:lnSpc>
                <a:spcPct val="150000"/>
              </a:lnSpc>
              <a:buFont typeface="Wingdings" panose="05000000000000000000" pitchFamily="2" charset="2"/>
              <a:buChar char="v"/>
            </a:pPr>
            <a:r>
              <a:rPr lang="en-US" b="1" dirty="0">
                <a:effectLst/>
                <a:latin typeface="Calibri" panose="020F0502020204030204" pitchFamily="34" charset="0"/>
                <a:cs typeface="Calibri" panose="020F0502020204030204" pitchFamily="34" charset="0"/>
              </a:rPr>
              <a:t>Job search for new college graduates</a:t>
            </a:r>
            <a:endParaRPr lang="en-US" dirty="0">
              <a:effectLst/>
              <a:latin typeface="Calibri" panose="020F0502020204030204" pitchFamily="34" charset="0"/>
              <a:cs typeface="Calibri" panose="020F0502020204030204" pitchFamily="34" charset="0"/>
            </a:endParaRPr>
          </a:p>
          <a:p>
            <a:pPr lvl="0">
              <a:lnSpc>
                <a:spcPct val="150000"/>
              </a:lnSpc>
              <a:buFont typeface="Wingdings" panose="05000000000000000000" pitchFamily="2" charset="2"/>
              <a:buChar char="v"/>
            </a:pPr>
            <a:r>
              <a:rPr lang="en-US" b="1" dirty="0">
                <a:effectLst/>
                <a:latin typeface="Calibri" panose="020F0502020204030204" pitchFamily="34" charset="0"/>
                <a:cs typeface="Calibri" panose="020F0502020204030204" pitchFamily="34" charset="0"/>
              </a:rPr>
              <a:t>Make longer-term career plans</a:t>
            </a:r>
            <a:r>
              <a:rPr lang="en-US" dirty="0">
                <a:effectLst/>
                <a:latin typeface="Calibri" panose="020F0502020204030204" pitchFamily="34" charset="0"/>
                <a:cs typeface="Calibri" panose="020F0502020204030204" pitchFamily="34" charset="0"/>
              </a:rPr>
              <a:t>  </a:t>
            </a:r>
          </a:p>
          <a:p>
            <a:pPr lvl="0">
              <a:lnSpc>
                <a:spcPct val="150000"/>
              </a:lnSpc>
              <a:buFont typeface="Wingdings" panose="05000000000000000000" pitchFamily="2" charset="2"/>
              <a:buChar char="v"/>
            </a:pPr>
            <a:r>
              <a:rPr lang="en-US" b="1" dirty="0">
                <a:effectLst/>
                <a:latin typeface="Calibri" panose="020F0502020204030204" pitchFamily="34" charset="0"/>
                <a:cs typeface="Calibri" panose="020F0502020204030204" pitchFamily="34" charset="0"/>
              </a:rPr>
              <a:t>Develop new skills and knowledge</a:t>
            </a:r>
            <a:r>
              <a:rPr lang="en-US" dirty="0">
                <a:effectLst/>
                <a:latin typeface="Calibri" panose="020F0502020204030204" pitchFamily="34" charset="0"/>
                <a:cs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3524808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C7358-1F3D-4F75-8F90-D4878496C1FB}"/>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Path 1: Immediate Employment</a:t>
            </a:r>
          </a:p>
        </p:txBody>
      </p:sp>
      <p:sp>
        <p:nvSpPr>
          <p:cNvPr id="3" name="Content Placeholder 2">
            <a:extLst>
              <a:ext uri="{FF2B5EF4-FFF2-40B4-BE49-F238E27FC236}">
                <a16:creationId xmlns="" xmlns:a16="http://schemas.microsoft.com/office/drawing/2014/main" id="{D33DD40B-1385-4051-BF22-B00484E21ABF}"/>
              </a:ext>
            </a:extLst>
          </p:cNvPr>
          <p:cNvSpPr>
            <a:spLocks noGrp="1"/>
          </p:cNvSpPr>
          <p:nvPr>
            <p:ph idx="1"/>
          </p:nvPr>
        </p:nvSpPr>
        <p:spPr>
          <a:xfrm>
            <a:off x="914400" y="1600200"/>
            <a:ext cx="7772400" cy="4525963"/>
          </a:xfrm>
        </p:spPr>
        <p:txBody>
          <a:bodyPr/>
          <a:lstStyle/>
          <a:p>
            <a:pPr marL="0" lvl="0" indent="0">
              <a:buNone/>
            </a:pPr>
            <a:r>
              <a:rPr lang="en-US" sz="2400" b="1" dirty="0">
                <a:effectLst/>
                <a:latin typeface="Calibri" panose="020F0502020204030204" pitchFamily="34" charset="0"/>
                <a:cs typeface="Calibri" panose="020F0502020204030204" pitchFamily="34" charset="0"/>
              </a:rPr>
              <a:t>Goal</a:t>
            </a:r>
          </a:p>
          <a:p>
            <a:pPr marL="0" lvl="0" indent="0">
              <a:buNone/>
            </a:pPr>
            <a:r>
              <a:rPr lang="en-US" sz="1600" dirty="0">
                <a:effectLst/>
                <a:latin typeface="Calibri" panose="020F0502020204030204" pitchFamily="34" charset="0"/>
                <a:cs typeface="Calibri" panose="020F0502020204030204" pitchFamily="34" charset="0"/>
              </a:rPr>
              <a:t>Help customers find short term, immediate employment. Provide steps and tools to focus their search, refresh their resume, and look for job postings and ideas on which kinds of organizations or jobs may be open to them during the COVID-19 </a:t>
            </a:r>
            <a:r>
              <a:rPr lang="en-US" sz="1600" dirty="0" smtClean="0">
                <a:effectLst/>
                <a:latin typeface="Calibri" panose="020F0502020204030204" pitchFamily="34" charset="0"/>
                <a:cs typeface="Calibri" panose="020F0502020204030204" pitchFamily="34" charset="0"/>
              </a:rPr>
              <a:t>pandemic.</a:t>
            </a:r>
            <a:endParaRPr lang="en-US" sz="1600" dirty="0">
              <a:effectLst/>
              <a:latin typeface="Calibri" panose="020F0502020204030204" pitchFamily="34" charset="0"/>
              <a:cs typeface="Calibri" panose="020F0502020204030204" pitchFamily="34" charset="0"/>
            </a:endParaRPr>
          </a:p>
          <a:p>
            <a:pPr marL="0" lvl="0" indent="0">
              <a:buNone/>
            </a:pPr>
            <a:endParaRPr lang="en-US" sz="1000" b="1" dirty="0">
              <a:effectLst/>
              <a:latin typeface="Calibri" panose="020F0502020204030204" pitchFamily="34" charset="0"/>
              <a:cs typeface="Calibri" panose="020F0502020204030204" pitchFamily="34" charset="0"/>
            </a:endParaRPr>
          </a:p>
          <a:p>
            <a:pPr marL="0" lvl="0" indent="0">
              <a:buNone/>
            </a:pPr>
            <a:r>
              <a:rPr lang="en-US" sz="2400" b="1" dirty="0">
                <a:effectLst/>
                <a:latin typeface="Calibri" panose="020F0502020204030204" pitchFamily="34" charset="0"/>
                <a:cs typeface="Calibri" panose="020F0502020204030204" pitchFamily="34" charset="0"/>
              </a:rPr>
              <a:t>Objectives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Learn about industries in the local area that are hiring</a:t>
            </a:r>
            <a:br>
              <a:rPr lang="en-US" sz="1600" dirty="0">
                <a:effectLst/>
                <a:latin typeface="Calibri" panose="020F0502020204030204" pitchFamily="34" charset="0"/>
                <a:cs typeface="Calibri" panose="020F0502020204030204" pitchFamily="34" charset="0"/>
              </a:rPr>
            </a:br>
            <a:endParaRPr lang="en-US" sz="8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Identify 2-3 job titles to focus their search on</a:t>
            </a:r>
            <a:br>
              <a:rPr lang="en-US" sz="1600" dirty="0">
                <a:effectLst/>
                <a:latin typeface="Calibri" panose="020F0502020204030204" pitchFamily="34" charset="0"/>
                <a:cs typeface="Calibri" panose="020F0502020204030204" pitchFamily="34" charset="0"/>
              </a:rPr>
            </a:br>
            <a:endParaRPr lang="en-US" sz="8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Refresh their resume or get tools to write one that targets their job search goal</a:t>
            </a:r>
            <a:br>
              <a:rPr lang="en-US" sz="1600" dirty="0">
                <a:effectLst/>
                <a:latin typeface="Calibri" panose="020F0502020204030204" pitchFamily="34" charset="0"/>
                <a:cs typeface="Calibri" panose="020F0502020204030204" pitchFamily="34" charset="0"/>
              </a:rPr>
            </a:br>
            <a:endParaRPr lang="en-US" sz="8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Use online job search resources to find at least 3 viable job postings</a:t>
            </a:r>
            <a:br>
              <a:rPr lang="en-US" sz="1600" dirty="0">
                <a:effectLst/>
                <a:latin typeface="Calibri" panose="020F0502020204030204" pitchFamily="34" charset="0"/>
                <a:cs typeface="Calibri" panose="020F0502020204030204" pitchFamily="34" charset="0"/>
              </a:rPr>
            </a:br>
            <a:endParaRPr lang="en-US" sz="8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Use Business Finder to identify 3 local businesses that hire workers in their field</a:t>
            </a:r>
            <a:br>
              <a:rPr lang="en-US" sz="1600" dirty="0">
                <a:effectLst/>
                <a:latin typeface="Calibri" panose="020F0502020204030204" pitchFamily="34" charset="0"/>
                <a:cs typeface="Calibri" panose="020F0502020204030204" pitchFamily="34" charset="0"/>
              </a:rPr>
            </a:br>
            <a:endParaRPr lang="en-US" sz="8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Make a networking plan to reach out to at least 3 contacts about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job openings in their identified fields</a:t>
            </a:r>
            <a:endParaRPr lang="en-US" b="1" dirty="0">
              <a:effectLst/>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14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332EC7-35FC-4821-AE0E-E64A86971B72}"/>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Path 1: Immediate Employment</a:t>
            </a:r>
          </a:p>
        </p:txBody>
      </p:sp>
      <p:sp>
        <p:nvSpPr>
          <p:cNvPr id="5" name="Content Placeholder 2">
            <a:extLst>
              <a:ext uri="{FF2B5EF4-FFF2-40B4-BE49-F238E27FC236}">
                <a16:creationId xmlns="" xmlns:a16="http://schemas.microsoft.com/office/drawing/2014/main" id="{8982B66B-71E0-45AA-80DA-D900808664C0}"/>
              </a:ext>
            </a:extLst>
          </p:cNvPr>
          <p:cNvSpPr txBox="1">
            <a:spLocks/>
          </p:cNvSpPr>
          <p:nvPr/>
        </p:nvSpPr>
        <p:spPr bwMode="auto">
          <a:xfrm>
            <a:off x="914400" y="1600200"/>
            <a:ext cx="7772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SzPct val="80000"/>
              <a:buFont typeface="Wingdings" pitchFamily="2" charset="2"/>
              <a:buChar char="Ø"/>
              <a:defRPr sz="3200">
                <a:solidFill>
                  <a:srgbClr val="000000"/>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rgbClr val="000000"/>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bg1"/>
              </a:buClr>
              <a:buChar char="•"/>
              <a:defRPr sz="2400">
                <a:solidFill>
                  <a:srgbClr val="000000"/>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rgbClr val="000000"/>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9pPr>
          </a:lstStyle>
          <a:p>
            <a:pPr marL="0" indent="0">
              <a:buFont typeface="Wingdings" pitchFamily="2" charset="2"/>
              <a:buNone/>
            </a:pPr>
            <a:r>
              <a:rPr lang="en-US" sz="2400" b="1" kern="0" dirty="0">
                <a:effectLst/>
                <a:latin typeface="Calibri" panose="020F0502020204030204" pitchFamily="34" charset="0"/>
                <a:cs typeface="Calibri" panose="020F0502020204030204" pitchFamily="34" charset="0"/>
              </a:rPr>
              <a:t>Key Resources</a:t>
            </a:r>
          </a:p>
          <a:p>
            <a:pPr marL="0" indent="0">
              <a:buFont typeface="Wingdings" pitchFamily="2" charset="2"/>
              <a:buNone/>
            </a:pPr>
            <a:endParaRPr lang="en-US" sz="2000" b="1" kern="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000" b="1" kern="0" dirty="0">
                <a:effectLst/>
                <a:latin typeface="Calibri" panose="020F0502020204030204" pitchFamily="34" charset="0"/>
                <a:cs typeface="Calibri" panose="020F0502020204030204" pitchFamily="34" charset="0"/>
              </a:rPr>
              <a:t>Employment Recovery website </a:t>
            </a:r>
            <a:endParaRPr lang="en-US" sz="2000" b="1" kern="0" dirty="0" smtClean="0">
              <a:effectLst/>
              <a:latin typeface="Calibri" panose="020F0502020204030204" pitchFamily="34" charset="0"/>
              <a:cs typeface="Calibri" panose="020F0502020204030204" pitchFamily="34" charset="0"/>
            </a:endParaRPr>
          </a:p>
          <a:p>
            <a:pPr marL="400050" lvl="1" indent="0">
              <a:buNone/>
            </a:pPr>
            <a:r>
              <a:rPr lang="en-US" sz="2000" dirty="0" smtClean="0">
                <a:solidFill>
                  <a:schemeClr val="bg2"/>
                </a:solidFill>
                <a:effectLst/>
                <a:latin typeface="Calibri" panose="020F0502020204030204" pitchFamily="34" charset="0"/>
                <a:cs typeface="Calibri" panose="020F0502020204030204" pitchFamily="34" charset="0"/>
                <a:hlinkClick r:id="rId3"/>
              </a:rPr>
              <a:t>www.careeronestop.org/EmploymentRecovery/</a:t>
            </a:r>
            <a:endParaRPr lang="en-US" sz="2000" b="1" kern="0" dirty="0">
              <a:solidFill>
                <a:schemeClr val="bg2"/>
              </a:solidFill>
              <a:effectLst/>
              <a:latin typeface="Calibri" panose="020F0502020204030204" pitchFamily="34" charset="0"/>
              <a:cs typeface="Calibri" panose="020F0502020204030204" pitchFamily="34" charset="0"/>
            </a:endParaRPr>
          </a:p>
          <a:p>
            <a:pPr lvl="2">
              <a:buClr>
                <a:schemeClr val="accent2"/>
              </a:buClr>
            </a:pPr>
            <a:r>
              <a:rPr lang="en-US" sz="1800" kern="0" dirty="0">
                <a:effectLst/>
                <a:latin typeface="Calibri" panose="020F0502020204030204" pitchFamily="34" charset="0"/>
                <a:cs typeface="Calibri" panose="020F0502020204030204" pitchFamily="34" charset="0"/>
              </a:rPr>
              <a:t>Who’s </a:t>
            </a:r>
            <a:r>
              <a:rPr lang="en-US" sz="1800" kern="0" dirty="0" smtClean="0">
                <a:effectLst/>
                <a:latin typeface="Calibri" panose="020F0502020204030204" pitchFamily="34" charset="0"/>
                <a:cs typeface="Calibri" panose="020F0502020204030204" pitchFamily="34" charset="0"/>
              </a:rPr>
              <a:t>Hiring</a:t>
            </a:r>
            <a:r>
              <a:rPr lang="en-US" sz="1800" kern="0" dirty="0">
                <a:effectLst/>
                <a:latin typeface="Calibri" panose="020F0502020204030204" pitchFamily="34" charset="0"/>
                <a:cs typeface="Calibri" panose="020F0502020204030204" pitchFamily="34" charset="0"/>
              </a:rPr>
              <a:t>?</a:t>
            </a:r>
            <a:r>
              <a:rPr lang="en-US" sz="1800" dirty="0">
                <a:effectLst/>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 </a:t>
            </a:r>
            <a:endParaRPr lang="en-US" sz="1800" kern="0" dirty="0">
              <a:effectLst/>
              <a:latin typeface="Calibri" panose="020F0502020204030204" pitchFamily="34" charset="0"/>
              <a:cs typeface="Calibri" panose="020F0502020204030204" pitchFamily="34" charset="0"/>
            </a:endParaRPr>
          </a:p>
          <a:p>
            <a:pPr lvl="2">
              <a:buClr>
                <a:schemeClr val="accent2"/>
              </a:buClr>
            </a:pPr>
            <a:r>
              <a:rPr lang="en-US" sz="1800" kern="0" dirty="0">
                <a:effectLst/>
                <a:latin typeface="Calibri" panose="020F0502020204030204" pitchFamily="34" charset="0"/>
                <a:cs typeface="Calibri" panose="020F0502020204030204" pitchFamily="34" charset="0"/>
              </a:rPr>
              <a:t>Occupation Profile</a:t>
            </a:r>
          </a:p>
          <a:p>
            <a:pPr lvl="2">
              <a:buClr>
                <a:schemeClr val="accent2"/>
              </a:buClr>
            </a:pPr>
            <a:r>
              <a:rPr lang="en-US" sz="1800" kern="0" dirty="0">
                <a:effectLst/>
                <a:latin typeface="Calibri" panose="020F0502020204030204" pitchFamily="34" charset="0"/>
                <a:cs typeface="Calibri" panose="020F0502020204030204" pitchFamily="34" charset="0"/>
              </a:rPr>
              <a:t>Remote Jobs Finder</a:t>
            </a:r>
          </a:p>
          <a:p>
            <a:pPr lvl="2">
              <a:buClr>
                <a:schemeClr val="accent2"/>
              </a:buClr>
            </a:pPr>
            <a:r>
              <a:rPr lang="en-US" sz="1800" kern="0" dirty="0">
                <a:effectLst/>
                <a:latin typeface="Calibri" panose="020F0502020204030204" pitchFamily="34" charset="0"/>
                <a:cs typeface="Calibri" panose="020F0502020204030204" pitchFamily="34" charset="0"/>
              </a:rPr>
              <a:t>Update your resume </a:t>
            </a:r>
          </a:p>
          <a:p>
            <a:pPr lvl="2">
              <a:buClr>
                <a:schemeClr val="accent2"/>
              </a:buClr>
            </a:pPr>
            <a:r>
              <a:rPr lang="en-US" sz="1800" kern="0" dirty="0">
                <a:effectLst/>
                <a:latin typeface="Calibri" panose="020F0502020204030204" pitchFamily="34" charset="0"/>
                <a:cs typeface="Calibri" panose="020F0502020204030204" pitchFamily="34" charset="0"/>
              </a:rPr>
              <a:t>Job Finder </a:t>
            </a:r>
          </a:p>
          <a:p>
            <a:pPr lvl="2">
              <a:buClr>
                <a:schemeClr val="accent2"/>
              </a:buClr>
            </a:pPr>
            <a:r>
              <a:rPr lang="en-US" sz="1800" kern="0" dirty="0">
                <a:effectLst/>
                <a:latin typeface="Calibri" panose="020F0502020204030204" pitchFamily="34" charset="0"/>
                <a:cs typeface="Calibri" panose="020F0502020204030204" pitchFamily="34" charset="0"/>
              </a:rPr>
              <a:t>Business Finder</a:t>
            </a:r>
          </a:p>
          <a:p>
            <a:pPr lvl="2">
              <a:buClr>
                <a:schemeClr val="accent2"/>
              </a:buClr>
            </a:pPr>
            <a:r>
              <a:rPr lang="en-US" sz="1800" kern="0" dirty="0">
                <a:effectLst/>
                <a:latin typeface="Calibri" panose="020F0502020204030204" pitchFamily="34" charset="0"/>
                <a:cs typeface="Calibri" panose="020F0502020204030204" pitchFamily="34" charset="0"/>
              </a:rPr>
              <a:t>Networking </a:t>
            </a:r>
            <a:r>
              <a:rPr lang="en-US" sz="1800" kern="0" dirty="0" smtClean="0">
                <a:effectLst/>
                <a:latin typeface="Calibri" panose="020F0502020204030204" pitchFamily="34" charset="0"/>
                <a:cs typeface="Calibri" panose="020F0502020204030204" pitchFamily="34" charset="0"/>
              </a:rPr>
              <a:t>Now</a:t>
            </a:r>
            <a:endParaRPr lang="en-US" sz="1800" kern="0" dirty="0">
              <a:effectLst/>
              <a:latin typeface="Calibri" panose="020F0502020204030204" pitchFamily="34" charset="0"/>
              <a:cs typeface="Calibri" panose="020F0502020204030204" pitchFamily="34" charset="0"/>
            </a:endParaRPr>
          </a:p>
          <a:p>
            <a:endParaRPr lang="en-US" b="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374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F6452A-05BC-4276-99AC-0F94BA4D1B07}"/>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COVID-19 Employment Recovery</a:t>
            </a:r>
          </a:p>
        </p:txBody>
      </p:sp>
      <p:sp>
        <p:nvSpPr>
          <p:cNvPr id="7" name="Rectangle 6">
            <a:extLst>
              <a:ext uri="{FF2B5EF4-FFF2-40B4-BE49-F238E27FC236}">
                <a16:creationId xmlns="" xmlns:a16="http://schemas.microsoft.com/office/drawing/2014/main" id="{ACD032E7-A72E-42B6-92AD-84AB41416E7D}"/>
              </a:ext>
            </a:extLst>
          </p:cNvPr>
          <p:cNvSpPr/>
          <p:nvPr/>
        </p:nvSpPr>
        <p:spPr>
          <a:xfrm>
            <a:off x="6248400" y="5410200"/>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 xmlns:a16="http://schemas.microsoft.com/office/drawing/2014/main" id="{1394746E-6FE9-455E-B700-7A46DC66610D}"/>
              </a:ext>
            </a:extLst>
          </p:cNvPr>
          <p:cNvPicPr>
            <a:picLocks noChangeAspect="1"/>
          </p:cNvPicPr>
          <p:nvPr/>
        </p:nvPicPr>
        <p:blipFill rotWithShape="1">
          <a:blip r:embed="rId3"/>
          <a:srcRect l="757" r="757" b="41092"/>
          <a:stretch/>
        </p:blipFill>
        <p:spPr>
          <a:xfrm>
            <a:off x="571023" y="1280160"/>
            <a:ext cx="8001953" cy="4297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952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34D1F-E5E7-4F3D-957D-11E33104F8E7}"/>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Occupation Profile </a:t>
            </a:r>
          </a:p>
        </p:txBody>
      </p:sp>
      <p:sp>
        <p:nvSpPr>
          <p:cNvPr id="5" name="Rectangle 4">
            <a:extLst>
              <a:ext uri="{FF2B5EF4-FFF2-40B4-BE49-F238E27FC236}">
                <a16:creationId xmlns="" xmlns:a16="http://schemas.microsoft.com/office/drawing/2014/main" id="{A2DF7467-E4E0-4714-A854-8B006D655ECC}"/>
              </a:ext>
            </a:extLst>
          </p:cNvPr>
          <p:cNvSpPr/>
          <p:nvPr/>
        </p:nvSpPr>
        <p:spPr>
          <a:xfrm>
            <a:off x="6248400" y="5437187"/>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 xmlns:a16="http://schemas.microsoft.com/office/drawing/2014/main" id="{FFA7B729-D025-4BC8-B42D-F15075A2A90C}"/>
              </a:ext>
            </a:extLst>
          </p:cNvPr>
          <p:cNvPicPr>
            <a:picLocks noGrp="1" noChangeAspect="1"/>
          </p:cNvPicPr>
          <p:nvPr>
            <p:ph idx="1"/>
          </p:nvPr>
        </p:nvPicPr>
        <p:blipFill rotWithShape="1">
          <a:blip r:embed="rId3"/>
          <a:srcRect l="13889" t="18291" r="14816" b="5991"/>
          <a:stretch/>
        </p:blipFill>
        <p:spPr>
          <a:xfrm>
            <a:off x="595204" y="1295400"/>
            <a:ext cx="7953592" cy="4751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9320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7D071F-6D01-4063-8178-6EB07DD67C1A}"/>
              </a:ext>
            </a:extLst>
          </p:cNvPr>
          <p:cNvSpPr>
            <a:spLocks noGrp="1"/>
          </p:cNvSpPr>
          <p:nvPr>
            <p:ph type="title"/>
          </p:nvPr>
        </p:nvSpPr>
        <p:spPr>
          <a:xfrm>
            <a:off x="457200" y="277813"/>
            <a:ext cx="8229600" cy="1093787"/>
          </a:xfrm>
        </p:spPr>
        <p:txBody>
          <a:bodyPr/>
          <a:lstStyle/>
          <a:p>
            <a:r>
              <a:rPr lang="en-US" sz="4400" dirty="0" smtClean="0">
                <a:latin typeface="Calibri" panose="020F0502020204030204" pitchFamily="34" charset="0"/>
                <a:cs typeface="Calibri" panose="020F0502020204030204" pitchFamily="34" charset="0"/>
              </a:rPr>
              <a:t>Find a Remote Job</a:t>
            </a:r>
            <a:endParaRPr lang="en-US" sz="44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 xmlns:a16="http://schemas.microsoft.com/office/drawing/2014/main" id="{59BCF35A-50A4-4AD8-9616-7E75A023E5F3}"/>
              </a:ext>
            </a:extLst>
          </p:cNvPr>
          <p:cNvSpPr/>
          <p:nvPr/>
        </p:nvSpPr>
        <p:spPr>
          <a:xfrm>
            <a:off x="6248400" y="5437187"/>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p:cNvPicPr>
            <a:picLocks noGrp="1"/>
          </p:cNvPicPr>
          <p:nvPr>
            <p:ph idx="1"/>
          </p:nvPr>
        </p:nvPicPr>
        <p:blipFill rotWithShape="1">
          <a:blip r:embed="rId3"/>
          <a:srcRect l="53526" t="10634" r="4594" b="6191"/>
          <a:stretch/>
        </p:blipFill>
        <p:spPr bwMode="auto">
          <a:xfrm>
            <a:off x="381000" y="1752600"/>
            <a:ext cx="8229600" cy="4596818"/>
          </a:xfrm>
          <a:prstGeom prst="rect">
            <a:avLst/>
          </a:prstGeom>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87150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1783B9-95A6-46A1-A7EB-4A47935D65E5}"/>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Update Your Resume</a:t>
            </a:r>
          </a:p>
        </p:txBody>
      </p:sp>
      <p:pic>
        <p:nvPicPr>
          <p:cNvPr id="4" name="Content Placeholder 3">
            <a:extLst>
              <a:ext uri="{FF2B5EF4-FFF2-40B4-BE49-F238E27FC236}">
                <a16:creationId xmlns="" xmlns:a16="http://schemas.microsoft.com/office/drawing/2014/main" id="{A244DC31-5765-4760-9012-F3C54397BC4E}"/>
              </a:ext>
            </a:extLst>
          </p:cNvPr>
          <p:cNvPicPr>
            <a:picLocks noGrp="1" noChangeAspect="1"/>
          </p:cNvPicPr>
          <p:nvPr>
            <p:ph idx="1"/>
          </p:nvPr>
        </p:nvPicPr>
        <p:blipFill rotWithShape="1">
          <a:blip r:embed="rId3"/>
          <a:srcRect l="14617" t="8759" r="15542" b="5058"/>
          <a:stretch/>
        </p:blipFill>
        <p:spPr>
          <a:xfrm>
            <a:off x="990600" y="1219200"/>
            <a:ext cx="7591249" cy="52692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3938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8D8EC-D312-4B8D-AD09-A6C64B95885B}"/>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 Job Finder</a:t>
            </a:r>
          </a:p>
        </p:txBody>
      </p:sp>
      <p:pic>
        <p:nvPicPr>
          <p:cNvPr id="4" name="Content Placeholder 3">
            <a:extLst>
              <a:ext uri="{FF2B5EF4-FFF2-40B4-BE49-F238E27FC236}">
                <a16:creationId xmlns="" xmlns:a16="http://schemas.microsoft.com/office/drawing/2014/main" id="{2D2C3E49-33FE-46CA-B9B0-B525F93A5C1B}"/>
              </a:ext>
            </a:extLst>
          </p:cNvPr>
          <p:cNvPicPr>
            <a:picLocks noGrp="1" noChangeAspect="1"/>
          </p:cNvPicPr>
          <p:nvPr>
            <p:ph idx="1"/>
          </p:nvPr>
        </p:nvPicPr>
        <p:blipFill rotWithShape="1">
          <a:blip r:embed="rId3"/>
          <a:srcRect l="14486" t="8228" r="15483" b="8351"/>
          <a:stretch/>
        </p:blipFill>
        <p:spPr>
          <a:xfrm>
            <a:off x="571500" y="1143000"/>
            <a:ext cx="8001000" cy="5360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3975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EA2089-91DD-469B-A48E-2E0A62BCD262}"/>
              </a:ext>
            </a:extLst>
          </p:cNvPr>
          <p:cNvSpPr>
            <a:spLocks noGrp="1"/>
          </p:cNvSpPr>
          <p:nvPr>
            <p:ph type="title"/>
          </p:nvPr>
        </p:nvSpPr>
        <p:spPr/>
        <p:txBody>
          <a:bodyPr/>
          <a:lstStyle/>
          <a:p>
            <a:r>
              <a:rPr lang="en-US" dirty="0"/>
              <a:t>Job Finder Results</a:t>
            </a:r>
          </a:p>
        </p:txBody>
      </p:sp>
      <p:pic>
        <p:nvPicPr>
          <p:cNvPr id="4" name="Content Placeholder 3">
            <a:extLst>
              <a:ext uri="{FF2B5EF4-FFF2-40B4-BE49-F238E27FC236}">
                <a16:creationId xmlns="" xmlns:a16="http://schemas.microsoft.com/office/drawing/2014/main" id="{F6CA473B-70A9-4D22-A676-B7DE073F5C44}"/>
              </a:ext>
            </a:extLst>
          </p:cNvPr>
          <p:cNvPicPr>
            <a:picLocks noGrp="1" noChangeAspect="1"/>
          </p:cNvPicPr>
          <p:nvPr>
            <p:ph idx="1"/>
          </p:nvPr>
        </p:nvPicPr>
        <p:blipFill rotWithShape="1">
          <a:blip r:embed="rId3"/>
          <a:srcRect l="14277" t="8481" r="15573" b="5059"/>
          <a:stretch/>
        </p:blipFill>
        <p:spPr>
          <a:xfrm>
            <a:off x="708660" y="1154747"/>
            <a:ext cx="7825740" cy="5425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886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DFC00C-CB2B-4F38-9074-322481AA8BE9}"/>
              </a:ext>
            </a:extLst>
          </p:cNvPr>
          <p:cNvSpPr>
            <a:spLocks noGrp="1"/>
          </p:cNvSpPr>
          <p:nvPr>
            <p:ph type="title"/>
          </p:nvPr>
        </p:nvSpPr>
        <p:spPr/>
        <p:txBody>
          <a:bodyPr/>
          <a:lstStyle/>
          <a:p>
            <a:r>
              <a:rPr lang="en-US" dirty="0"/>
              <a:t>Business Finder</a:t>
            </a:r>
          </a:p>
        </p:txBody>
      </p:sp>
      <p:pic>
        <p:nvPicPr>
          <p:cNvPr id="4" name="Content Placeholder 3">
            <a:extLst>
              <a:ext uri="{FF2B5EF4-FFF2-40B4-BE49-F238E27FC236}">
                <a16:creationId xmlns="" xmlns:a16="http://schemas.microsoft.com/office/drawing/2014/main" id="{ECB40390-00B0-4D87-8A01-098B9BF0B47D}"/>
              </a:ext>
            </a:extLst>
          </p:cNvPr>
          <p:cNvPicPr>
            <a:picLocks noGrp="1" noChangeAspect="1"/>
          </p:cNvPicPr>
          <p:nvPr>
            <p:ph idx="1"/>
          </p:nvPr>
        </p:nvPicPr>
        <p:blipFill rotWithShape="1">
          <a:blip r:embed="rId3"/>
          <a:srcRect l="14373" t="8973" r="15648" b="12173"/>
          <a:stretch/>
        </p:blipFill>
        <p:spPr>
          <a:xfrm>
            <a:off x="342900" y="1143000"/>
            <a:ext cx="8458200" cy="5360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571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idx="4294967295"/>
          </p:nvPr>
        </p:nvSpPr>
        <p:spPr>
          <a:xfrm>
            <a:off x="0" y="228600"/>
            <a:ext cx="9144000" cy="971550"/>
          </a:xfrm>
        </p:spPr>
        <p:txBody>
          <a:bodyPr>
            <a:normAutofit/>
          </a:bodyPr>
          <a:lstStyle/>
          <a:p>
            <a:r>
              <a:rPr lang="en-US" kern="0" dirty="0" smtClean="0">
                <a:solidFill>
                  <a:srgbClr val="008AE8"/>
                </a:solidFill>
                <a:effectLst>
                  <a:outerShdw blurRad="38100" dist="38100" dir="2700000" algn="tl">
                    <a:srgbClr val="C0C0C0"/>
                  </a:outerShdw>
                </a:effectLst>
                <a:latin typeface="Calibri" panose="020F0502020204030204" pitchFamily="34" charset="0"/>
                <a:cs typeface="Calibri" panose="020F0502020204030204" pitchFamily="34" charset="0"/>
              </a:rPr>
              <a:t>My Next Move</a:t>
            </a:r>
            <a:endParaRPr lang="en-US" dirty="0"/>
          </a:p>
        </p:txBody>
      </p:sp>
      <p:sp>
        <p:nvSpPr>
          <p:cNvPr id="8" name="Rectangle 7"/>
          <p:cNvSpPr/>
          <p:nvPr/>
        </p:nvSpPr>
        <p:spPr>
          <a:xfrm>
            <a:off x="266700" y="1200150"/>
            <a:ext cx="8610600" cy="5016758"/>
          </a:xfrm>
          <a:prstGeom prst="rect">
            <a:avLst/>
          </a:prstGeom>
        </p:spPr>
        <p:txBody>
          <a:bodyPr wrap="square">
            <a:spAutoFit/>
          </a:bodyPr>
          <a:lstStyle/>
          <a:p>
            <a:pPr lvl="0">
              <a:spcBef>
                <a:spcPct val="20000"/>
              </a:spcBef>
              <a:buClr>
                <a:srgbClr val="FF0000"/>
              </a:buClr>
              <a:buSzPct val="80000"/>
            </a:pPr>
            <a:r>
              <a:rPr lang="en-US" sz="3200" kern="0" dirty="0" smtClean="0">
                <a:solidFill>
                  <a:srgbClr val="000000"/>
                </a:solidFill>
                <a:latin typeface="+mj-lt"/>
                <a:cs typeface="Calibri" panose="020F0502020204030204" pitchFamily="34" charset="0"/>
              </a:rPr>
              <a:t>An </a:t>
            </a:r>
            <a:r>
              <a:rPr lang="en-US" sz="3200" kern="0" dirty="0">
                <a:solidFill>
                  <a:srgbClr val="000000"/>
                </a:solidFill>
                <a:latin typeface="+mj-lt"/>
                <a:cs typeface="Calibri" panose="020F0502020204030204" pitchFamily="34" charset="0"/>
              </a:rPr>
              <a:t>interactive tool </a:t>
            </a:r>
            <a:r>
              <a:rPr lang="en-US" sz="3200" kern="0" dirty="0" smtClean="0">
                <a:solidFill>
                  <a:srgbClr val="000000"/>
                </a:solidFill>
                <a:latin typeface="+mj-lt"/>
                <a:cs typeface="Calibri" panose="020F0502020204030204" pitchFamily="34" charset="0"/>
              </a:rPr>
              <a:t>based on O*NET data for </a:t>
            </a:r>
            <a:r>
              <a:rPr lang="en-US" sz="3200" kern="0" dirty="0">
                <a:solidFill>
                  <a:srgbClr val="000000"/>
                </a:solidFill>
                <a:latin typeface="+mj-lt"/>
                <a:cs typeface="Calibri" panose="020F0502020204030204" pitchFamily="34" charset="0"/>
              </a:rPr>
              <a:t>job seekers and students to learn more about their career </a:t>
            </a:r>
            <a:r>
              <a:rPr lang="en-US" sz="3200" kern="0" dirty="0" smtClean="0">
                <a:solidFill>
                  <a:srgbClr val="000000"/>
                </a:solidFill>
                <a:latin typeface="+mj-lt"/>
                <a:cs typeface="Calibri" panose="020F0502020204030204" pitchFamily="34" charset="0"/>
              </a:rPr>
              <a:t>options.</a:t>
            </a:r>
          </a:p>
          <a:p>
            <a:pPr lvl="0">
              <a:spcBef>
                <a:spcPct val="20000"/>
              </a:spcBef>
              <a:buClr>
                <a:srgbClr val="FF0000"/>
              </a:buClr>
              <a:buSzPct val="80000"/>
            </a:pPr>
            <a:endParaRPr lang="en-US" sz="3200" kern="0" dirty="0">
              <a:solidFill>
                <a:srgbClr val="000000"/>
              </a:solidFill>
              <a:latin typeface="+mj-lt"/>
              <a:cs typeface="Calibri" panose="020F0502020204030204" pitchFamily="34" charset="0"/>
            </a:endParaRPr>
          </a:p>
          <a:p>
            <a:pPr lvl="0">
              <a:spcBef>
                <a:spcPct val="20000"/>
              </a:spcBef>
              <a:buClr>
                <a:srgbClr val="FF0000"/>
              </a:buClr>
              <a:buSzPct val="80000"/>
            </a:pPr>
            <a:r>
              <a:rPr lang="en-US" sz="3200" kern="0" dirty="0" smtClean="0">
                <a:solidFill>
                  <a:srgbClr val="000000"/>
                </a:solidFill>
                <a:latin typeface="+mj-lt"/>
                <a:cs typeface="Calibri" panose="020F0502020204030204" pitchFamily="34" charset="0"/>
              </a:rPr>
              <a:t>Dedicated portals for veterans and Spanish-speakers</a:t>
            </a:r>
          </a:p>
          <a:p>
            <a:pPr lvl="0" algn="ctr">
              <a:spcBef>
                <a:spcPct val="20000"/>
              </a:spcBef>
              <a:buClr>
                <a:srgbClr val="FF0000"/>
              </a:buClr>
              <a:buSzPct val="80000"/>
            </a:pPr>
            <a:r>
              <a:rPr lang="en-US" sz="3200" kern="0" dirty="0" smtClean="0">
                <a:solidFill>
                  <a:srgbClr val="000000"/>
                </a:solidFill>
                <a:latin typeface="+mj-lt"/>
                <a:cs typeface="Calibri" panose="020F0502020204030204" pitchFamily="34" charset="0"/>
                <a:hlinkClick r:id="rId3"/>
              </a:rPr>
              <a:t>www.mynextmove.org</a:t>
            </a:r>
            <a:endParaRPr lang="en-US" sz="3200" kern="0" dirty="0" smtClean="0">
              <a:solidFill>
                <a:srgbClr val="000000"/>
              </a:solidFill>
              <a:latin typeface="+mj-lt"/>
              <a:cs typeface="Calibri" panose="020F0502020204030204" pitchFamily="34" charset="0"/>
            </a:endParaRPr>
          </a:p>
          <a:p>
            <a:pPr lvl="0" algn="ctr">
              <a:spcBef>
                <a:spcPct val="20000"/>
              </a:spcBef>
              <a:buClr>
                <a:srgbClr val="FF0000"/>
              </a:buClr>
              <a:buSzPct val="80000"/>
            </a:pPr>
            <a:r>
              <a:rPr lang="en-US" sz="3200" dirty="0" smtClean="0">
                <a:latin typeface="+mj-lt"/>
                <a:hlinkClick r:id="rId4"/>
              </a:rPr>
              <a:t>www.mynextmove.org/vets</a:t>
            </a:r>
            <a:r>
              <a:rPr lang="en-US" sz="3200" dirty="0">
                <a:latin typeface="+mj-lt"/>
                <a:hlinkClick r:id="rId4"/>
              </a:rPr>
              <a:t>/</a:t>
            </a:r>
            <a:endParaRPr lang="en-US" sz="3200" kern="0" dirty="0">
              <a:solidFill>
                <a:srgbClr val="000000"/>
              </a:solidFill>
              <a:latin typeface="+mj-lt"/>
              <a:cs typeface="Calibri" panose="020F0502020204030204" pitchFamily="34" charset="0"/>
            </a:endParaRPr>
          </a:p>
          <a:p>
            <a:pPr lvl="0" algn="ctr">
              <a:spcBef>
                <a:spcPct val="20000"/>
              </a:spcBef>
              <a:buClr>
                <a:srgbClr val="FF0000"/>
              </a:buClr>
              <a:buSzPct val="80000"/>
            </a:pPr>
            <a:r>
              <a:rPr lang="en-US" sz="3200" kern="0" dirty="0" smtClean="0">
                <a:solidFill>
                  <a:srgbClr val="000000"/>
                </a:solidFill>
                <a:latin typeface="+mj-lt"/>
                <a:cs typeface="Calibri" panose="020F0502020204030204" pitchFamily="34" charset="0"/>
                <a:hlinkClick r:id="rId5"/>
              </a:rPr>
              <a:t>www.miproximopaso.org</a:t>
            </a:r>
            <a:endParaRPr lang="en-US" sz="3200" kern="0" dirty="0" smtClean="0">
              <a:solidFill>
                <a:srgbClr val="000000"/>
              </a:solidFill>
              <a:latin typeface="+mj-lt"/>
              <a:cs typeface="Calibri" panose="020F0502020204030204" pitchFamily="34" charset="0"/>
            </a:endParaRPr>
          </a:p>
        </p:txBody>
      </p:sp>
    </p:spTree>
    <p:extLst>
      <p:ext uri="{BB962C8B-B14F-4D97-AF65-F5344CB8AC3E}">
        <p14:creationId xmlns:p14="http://schemas.microsoft.com/office/powerpoint/2010/main" val="161059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AC1BFC-3338-46AD-B16B-EE705B9CFCE4}"/>
              </a:ext>
            </a:extLst>
          </p:cNvPr>
          <p:cNvSpPr>
            <a:spLocks noGrp="1"/>
          </p:cNvSpPr>
          <p:nvPr>
            <p:ph type="title"/>
          </p:nvPr>
        </p:nvSpPr>
        <p:spPr/>
        <p:txBody>
          <a:bodyPr/>
          <a:lstStyle/>
          <a:p>
            <a:r>
              <a:rPr lang="en-US" dirty="0"/>
              <a:t>Networking Now</a:t>
            </a:r>
          </a:p>
        </p:txBody>
      </p:sp>
      <p:pic>
        <p:nvPicPr>
          <p:cNvPr id="4" name="Content Placeholder 3">
            <a:extLst>
              <a:ext uri="{FF2B5EF4-FFF2-40B4-BE49-F238E27FC236}">
                <a16:creationId xmlns="" xmlns:a16="http://schemas.microsoft.com/office/drawing/2014/main" id="{D0D75195-2768-4DD9-811E-374F18EA2667}"/>
              </a:ext>
            </a:extLst>
          </p:cNvPr>
          <p:cNvPicPr>
            <a:picLocks noGrp="1" noChangeAspect="1"/>
          </p:cNvPicPr>
          <p:nvPr>
            <p:ph idx="1"/>
          </p:nvPr>
        </p:nvPicPr>
        <p:blipFill rotWithShape="1">
          <a:blip r:embed="rId3"/>
          <a:srcRect l="14095" t="8912" r="15703" b="5058"/>
          <a:stretch/>
        </p:blipFill>
        <p:spPr>
          <a:xfrm>
            <a:off x="762000" y="1185227"/>
            <a:ext cx="7848601"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816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C7358-1F3D-4F75-8F90-D4878496C1FB}"/>
              </a:ext>
            </a:extLst>
          </p:cNvPr>
          <p:cNvSpPr>
            <a:spLocks noGrp="1"/>
          </p:cNvSpPr>
          <p:nvPr>
            <p:ph type="title"/>
          </p:nvPr>
        </p:nvSpPr>
        <p:spPr>
          <a:xfrm>
            <a:off x="457200" y="277813"/>
            <a:ext cx="8229600" cy="1093787"/>
          </a:xfrm>
        </p:spPr>
        <p:txBody>
          <a:bodyPr/>
          <a:lstStyle/>
          <a:p>
            <a:r>
              <a:rPr lang="en-US" sz="4400" dirty="0">
                <a:latin typeface="Calibri" panose="020F0502020204030204" pitchFamily="34" charset="0"/>
                <a:cs typeface="Calibri" panose="020F0502020204030204" pitchFamily="34" charset="0"/>
              </a:rPr>
              <a:t>Path 2: Unemployment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Benefits </a:t>
            </a:r>
            <a:r>
              <a:rPr lang="en-US" sz="4400" dirty="0" smtClean="0">
                <a:latin typeface="Calibri" panose="020F0502020204030204" pitchFamily="34" charset="0"/>
                <a:cs typeface="Calibri" panose="020F0502020204030204" pitchFamily="34" charset="0"/>
              </a:rPr>
              <a:t>and </a:t>
            </a:r>
            <a:r>
              <a:rPr lang="en-US" sz="4400" dirty="0">
                <a:latin typeface="Calibri" panose="020F0502020204030204" pitchFamily="34" charset="0"/>
                <a:cs typeface="Calibri" panose="020F0502020204030204" pitchFamily="34" charset="0"/>
              </a:rPr>
              <a:t>Assistance</a:t>
            </a:r>
          </a:p>
        </p:txBody>
      </p:sp>
      <p:sp>
        <p:nvSpPr>
          <p:cNvPr id="3" name="Content Placeholder 2">
            <a:extLst>
              <a:ext uri="{FF2B5EF4-FFF2-40B4-BE49-F238E27FC236}">
                <a16:creationId xmlns="" xmlns:a16="http://schemas.microsoft.com/office/drawing/2014/main" id="{D33DD40B-1385-4051-BF22-B00484E21ABF}"/>
              </a:ext>
            </a:extLst>
          </p:cNvPr>
          <p:cNvSpPr>
            <a:spLocks noGrp="1"/>
          </p:cNvSpPr>
          <p:nvPr>
            <p:ph idx="1"/>
          </p:nvPr>
        </p:nvSpPr>
        <p:spPr>
          <a:xfrm>
            <a:off x="914400" y="1600200"/>
            <a:ext cx="7772400" cy="4114799"/>
          </a:xfrm>
        </p:spPr>
        <p:txBody>
          <a:bodyPr/>
          <a:lstStyle/>
          <a:p>
            <a:pPr marL="0" lvl="0" indent="0">
              <a:buNone/>
            </a:pPr>
            <a:r>
              <a:rPr lang="en-US" sz="2400" b="1" dirty="0">
                <a:effectLst/>
                <a:latin typeface="Calibri" panose="020F0502020204030204" pitchFamily="34" charset="0"/>
                <a:cs typeface="Calibri" panose="020F0502020204030204" pitchFamily="34" charset="0"/>
              </a:rPr>
              <a:t>Goal</a:t>
            </a:r>
            <a:r>
              <a:rPr lang="en-US" sz="2000" b="1" dirty="0">
                <a:effectLst/>
                <a:latin typeface="Calibri" panose="020F0502020204030204" pitchFamily="34" charset="0"/>
                <a:cs typeface="Calibri" panose="020F0502020204030204" pitchFamily="34" charset="0"/>
              </a:rPr>
              <a:t/>
            </a:r>
            <a:br>
              <a:rPr lang="en-US" sz="2000" b="1"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Help customers find and apply for unemployment benefits and other assistance to meet their essential needs during the COVID-19 pandemic.</a:t>
            </a:r>
          </a:p>
          <a:p>
            <a:pPr lvl="0"/>
            <a:endParaRPr lang="en-US" sz="2000" dirty="0">
              <a:effectLst/>
              <a:latin typeface="Calibri" panose="020F0502020204030204" pitchFamily="34" charset="0"/>
              <a:cs typeface="Calibri" panose="020F0502020204030204" pitchFamily="34" charset="0"/>
            </a:endParaRPr>
          </a:p>
          <a:p>
            <a:pPr marL="57150" indent="0">
              <a:buSzPct val="100000"/>
              <a:buNone/>
            </a:pPr>
            <a:r>
              <a:rPr lang="en-US" sz="2400" b="1" dirty="0">
                <a:effectLst/>
                <a:latin typeface="Calibri" panose="020F0502020204030204" pitchFamily="34" charset="0"/>
                <a:cs typeface="Calibri" panose="020F0502020204030204" pitchFamily="34" charset="0"/>
              </a:rPr>
              <a:t>Objectives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Identify their specific areas of need for financial assistance</a:t>
            </a:r>
            <a:br>
              <a:rPr lang="en-US" sz="1600" dirty="0">
                <a:effectLst/>
                <a:latin typeface="Calibri" panose="020F0502020204030204" pitchFamily="34" charset="0"/>
                <a:cs typeface="Calibri" panose="020F0502020204030204" pitchFamily="34" charset="0"/>
              </a:rPr>
            </a:br>
            <a:endParaRPr lang="en-US" sz="8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Learn about their key state or local resources for unemployment insurance, housing, mental health, food assistance, and more</a:t>
            </a:r>
            <a:br>
              <a:rPr lang="en-US" sz="1600" dirty="0">
                <a:effectLst/>
                <a:latin typeface="Calibri" panose="020F0502020204030204" pitchFamily="34" charset="0"/>
                <a:cs typeface="Calibri" panose="020F0502020204030204" pitchFamily="34" charset="0"/>
              </a:rPr>
            </a:br>
            <a:endParaRPr lang="en-US" sz="8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Learn how the local American Job Center can support their job search and local resource connections now and in the future</a:t>
            </a:r>
            <a:endParaRPr lang="en-US" sz="2000" dirty="0">
              <a:effectLst/>
            </a:endParaRPr>
          </a:p>
          <a:p>
            <a:pPr lvl="0"/>
            <a:endParaRPr lang="en-US" sz="2000" dirty="0">
              <a:effectLst/>
            </a:endParaRPr>
          </a:p>
          <a:p>
            <a:pPr lvl="0"/>
            <a:endParaRPr lang="en-US" dirty="0">
              <a:effectLst/>
            </a:endParaRPr>
          </a:p>
          <a:p>
            <a:endParaRPr lang="en-US" dirty="0"/>
          </a:p>
        </p:txBody>
      </p:sp>
    </p:spTree>
    <p:extLst>
      <p:ext uri="{BB962C8B-B14F-4D97-AF65-F5344CB8AC3E}">
        <p14:creationId xmlns:p14="http://schemas.microsoft.com/office/powerpoint/2010/main" val="375049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B3B2F5-CF03-4310-9922-A4BA5468B128}"/>
              </a:ext>
            </a:extLst>
          </p:cNvPr>
          <p:cNvSpPr>
            <a:spLocks noGrp="1"/>
          </p:cNvSpPr>
          <p:nvPr>
            <p:ph type="title"/>
          </p:nvPr>
        </p:nvSpPr>
        <p:spPr>
          <a:xfrm>
            <a:off x="457200" y="277813"/>
            <a:ext cx="8229600" cy="1093787"/>
          </a:xfrm>
        </p:spPr>
        <p:txBody>
          <a:bodyPr/>
          <a:lstStyle/>
          <a:p>
            <a:r>
              <a:rPr lang="en-US" sz="4400" dirty="0">
                <a:latin typeface="Calibri" panose="020F0502020204030204" pitchFamily="34" charset="0"/>
                <a:cs typeface="Calibri" panose="020F0502020204030204" pitchFamily="34" charset="0"/>
              </a:rPr>
              <a:t>Path 2: Unemployment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Benefits </a:t>
            </a:r>
            <a:r>
              <a:rPr lang="en-US" sz="4400" dirty="0" smtClean="0">
                <a:latin typeface="Calibri" panose="020F0502020204030204" pitchFamily="34" charset="0"/>
                <a:cs typeface="Calibri" panose="020F0502020204030204" pitchFamily="34" charset="0"/>
              </a:rPr>
              <a:t>and </a:t>
            </a:r>
            <a:r>
              <a:rPr lang="en-US" sz="4400" dirty="0">
                <a:latin typeface="Calibri" panose="020F0502020204030204" pitchFamily="34" charset="0"/>
                <a:cs typeface="Calibri" panose="020F0502020204030204" pitchFamily="34" charset="0"/>
              </a:rPr>
              <a:t>Assistance</a:t>
            </a:r>
          </a:p>
        </p:txBody>
      </p:sp>
      <p:sp>
        <p:nvSpPr>
          <p:cNvPr id="4" name="Content Placeholder 2">
            <a:extLst>
              <a:ext uri="{FF2B5EF4-FFF2-40B4-BE49-F238E27FC236}">
                <a16:creationId xmlns="" xmlns:a16="http://schemas.microsoft.com/office/drawing/2014/main" id="{251917BB-C59B-4244-9CE0-7369815B80FF}"/>
              </a:ext>
            </a:extLst>
          </p:cNvPr>
          <p:cNvSpPr txBox="1">
            <a:spLocks/>
          </p:cNvSpPr>
          <p:nvPr/>
        </p:nvSpPr>
        <p:spPr bwMode="auto">
          <a:xfrm>
            <a:off x="914400" y="1600200"/>
            <a:ext cx="7924800"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SzPct val="80000"/>
              <a:buFont typeface="Wingdings" pitchFamily="2" charset="2"/>
              <a:buChar char="Ø"/>
              <a:defRPr sz="3200">
                <a:solidFill>
                  <a:srgbClr val="000000"/>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rgbClr val="000000"/>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bg1"/>
              </a:buClr>
              <a:buChar char="•"/>
              <a:defRPr sz="2400">
                <a:solidFill>
                  <a:srgbClr val="000000"/>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rgbClr val="000000"/>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9pPr>
          </a:lstStyle>
          <a:p>
            <a:pPr marL="0" indent="0">
              <a:buFont typeface="Wingdings" pitchFamily="2" charset="2"/>
              <a:buNone/>
            </a:pPr>
            <a:r>
              <a:rPr lang="en-US" sz="2400" b="1" kern="0" dirty="0">
                <a:effectLst/>
                <a:latin typeface="Calibri" panose="020F0502020204030204" pitchFamily="34" charset="0"/>
                <a:cs typeface="Calibri" panose="020F0502020204030204" pitchFamily="34" charset="0"/>
              </a:rPr>
              <a:t>Key Resources</a:t>
            </a:r>
          </a:p>
          <a:p>
            <a:pPr marL="0" indent="0">
              <a:buFont typeface="Wingdings" pitchFamily="2" charset="2"/>
              <a:buNone/>
            </a:pPr>
            <a:endParaRPr lang="en-US" sz="2000" b="1" kern="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000" b="1" kern="0" dirty="0">
                <a:effectLst/>
                <a:latin typeface="Calibri" panose="020F0502020204030204" pitchFamily="34" charset="0"/>
                <a:cs typeface="Calibri" panose="020F0502020204030204" pitchFamily="34" charset="0"/>
              </a:rPr>
              <a:t>Employment Recovery website  </a:t>
            </a:r>
            <a:r>
              <a:rPr lang="en-US" sz="2000" b="1" kern="0" dirty="0" smtClean="0">
                <a:effectLst/>
                <a:latin typeface="Calibri" panose="020F0502020204030204" pitchFamily="34" charset="0"/>
                <a:cs typeface="Calibri" panose="020F0502020204030204" pitchFamily="34" charset="0"/>
              </a:rPr>
              <a:t/>
            </a:r>
            <a:br>
              <a:rPr lang="en-US" sz="2000" b="1" kern="0" dirty="0" smtClean="0">
                <a:effectLst/>
                <a:latin typeface="Calibri" panose="020F0502020204030204" pitchFamily="34" charset="0"/>
                <a:cs typeface="Calibri" panose="020F0502020204030204" pitchFamily="34" charset="0"/>
              </a:rPr>
            </a:br>
            <a:r>
              <a:rPr lang="en-US" sz="2000" dirty="0" smtClean="0">
                <a:solidFill>
                  <a:schemeClr val="tx2">
                    <a:lumMod val="50000"/>
                  </a:schemeClr>
                </a:solidFill>
                <a:effectLst/>
                <a:latin typeface="Calibri" panose="020F0502020204030204" pitchFamily="34" charset="0"/>
                <a:cs typeface="Calibri" panose="020F0502020204030204" pitchFamily="34" charset="0"/>
                <a:hlinkClick r:id="rId3"/>
              </a:rPr>
              <a:t>www.careeronestop.org/EmploymentRecovery/</a:t>
            </a:r>
            <a:endParaRPr lang="en-US" sz="2000" b="1" kern="0" dirty="0" smtClean="0">
              <a:solidFill>
                <a:schemeClr val="tx2">
                  <a:lumMod val="50000"/>
                </a:schemeClr>
              </a:solidFill>
              <a:effectLst/>
              <a:latin typeface="Calibri" panose="020F0502020204030204" pitchFamily="34" charset="0"/>
              <a:cs typeface="Calibri" panose="020F0502020204030204" pitchFamily="34" charset="0"/>
            </a:endParaRPr>
          </a:p>
          <a:p>
            <a:pPr lvl="2">
              <a:buClr>
                <a:schemeClr val="accent2"/>
              </a:buClr>
            </a:pPr>
            <a:r>
              <a:rPr lang="en-US" sz="1800" kern="0" dirty="0" smtClean="0">
                <a:effectLst/>
                <a:latin typeface="Calibri" panose="020F0502020204030204" pitchFamily="34" charset="0"/>
                <a:cs typeface="Calibri" panose="020F0502020204030204" pitchFamily="34" charset="0"/>
              </a:rPr>
              <a:t>Unemployment Benefits Finder</a:t>
            </a:r>
          </a:p>
          <a:p>
            <a:pPr lvl="2">
              <a:buClr>
                <a:schemeClr val="accent2"/>
              </a:buClr>
            </a:pPr>
            <a:r>
              <a:rPr lang="en-US" sz="1800" kern="0" dirty="0" smtClean="0">
                <a:effectLst/>
                <a:latin typeface="Calibri" panose="020F0502020204030204" pitchFamily="34" charset="0"/>
                <a:cs typeface="Calibri" panose="020F0502020204030204" pitchFamily="34" charset="0"/>
              </a:rPr>
              <a:t>Unemployment </a:t>
            </a:r>
            <a:r>
              <a:rPr lang="en-US" sz="1800" kern="0" dirty="0">
                <a:effectLst/>
                <a:latin typeface="Calibri" panose="020F0502020204030204" pitchFamily="34" charset="0"/>
                <a:cs typeface="Calibri" panose="020F0502020204030204" pitchFamily="34" charset="0"/>
              </a:rPr>
              <a:t>FAQs</a:t>
            </a:r>
          </a:p>
          <a:p>
            <a:pPr lvl="2">
              <a:buClr>
                <a:schemeClr val="accent2"/>
              </a:buClr>
            </a:pPr>
            <a:r>
              <a:rPr lang="en-US" sz="1800" kern="0" dirty="0" smtClean="0">
                <a:effectLst/>
                <a:latin typeface="Calibri" panose="020F0502020204030204" pitchFamily="34" charset="0"/>
                <a:cs typeface="Calibri" panose="020F0502020204030204" pitchFamily="34" charset="0"/>
              </a:rPr>
              <a:t>State </a:t>
            </a:r>
            <a:r>
              <a:rPr lang="en-US" sz="1800" kern="0" dirty="0">
                <a:effectLst/>
                <a:latin typeface="Calibri" panose="020F0502020204030204" pitchFamily="34" charset="0"/>
                <a:cs typeface="Calibri" panose="020F0502020204030204" pitchFamily="34" charset="0"/>
              </a:rPr>
              <a:t>Resource Finder</a:t>
            </a:r>
          </a:p>
          <a:p>
            <a:pPr lvl="2">
              <a:buClr>
                <a:schemeClr val="accent2"/>
              </a:buClr>
            </a:pPr>
            <a:r>
              <a:rPr lang="en-US" sz="1800" kern="0" dirty="0">
                <a:effectLst/>
                <a:latin typeface="Calibri" panose="020F0502020204030204" pitchFamily="34" charset="0"/>
                <a:cs typeface="Calibri" panose="020F0502020204030204" pitchFamily="34" charset="0"/>
              </a:rPr>
              <a:t>American Job Center Finder</a:t>
            </a:r>
          </a:p>
          <a:p>
            <a:endParaRPr lang="en-US" b="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270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Unemployment Benefits Finder</a:t>
            </a:r>
          </a:p>
        </p:txBody>
      </p:sp>
      <p:sp>
        <p:nvSpPr>
          <p:cNvPr id="5" name="Rectangle 4">
            <a:extLst>
              <a:ext uri="{FF2B5EF4-FFF2-40B4-BE49-F238E27FC236}">
                <a16:creationId xmlns="" xmlns:a16="http://schemas.microsoft.com/office/drawing/2014/main" id="{55B6E73B-C3AA-4F3D-9FF1-2135718B322F}"/>
              </a:ext>
            </a:extLst>
          </p:cNvPr>
          <p:cNvSpPr/>
          <p:nvPr/>
        </p:nvSpPr>
        <p:spPr>
          <a:xfrm>
            <a:off x="6019800" y="5181600"/>
            <a:ext cx="2819400" cy="1398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258186" y="1600200"/>
            <a:ext cx="8885814" cy="5120640"/>
          </a:xfrm>
          <a:prstGeom prst="rect">
            <a:avLst/>
          </a:prstGeom>
        </p:spPr>
      </p:pic>
    </p:spTree>
    <p:extLst>
      <p:ext uri="{BB962C8B-B14F-4D97-AF65-F5344CB8AC3E}">
        <p14:creationId xmlns:p14="http://schemas.microsoft.com/office/powerpoint/2010/main" val="3488605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24C259-492E-4272-B2B4-D6033E68B012}"/>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FAQs About Unemployment</a:t>
            </a:r>
          </a:p>
        </p:txBody>
      </p:sp>
      <p:pic>
        <p:nvPicPr>
          <p:cNvPr id="4" name="Content Placeholder 3">
            <a:extLst>
              <a:ext uri="{FF2B5EF4-FFF2-40B4-BE49-F238E27FC236}">
                <a16:creationId xmlns="" xmlns:a16="http://schemas.microsoft.com/office/drawing/2014/main" id="{221B61EA-6245-4FAD-9B09-82289F2C4673}"/>
              </a:ext>
            </a:extLst>
          </p:cNvPr>
          <p:cNvPicPr>
            <a:picLocks noGrp="1" noChangeAspect="1"/>
          </p:cNvPicPr>
          <p:nvPr>
            <p:ph idx="1"/>
          </p:nvPr>
        </p:nvPicPr>
        <p:blipFill rotWithShape="1">
          <a:blip r:embed="rId3"/>
          <a:srcRect l="14270" t="8230" r="15127" b="11111"/>
          <a:stretch/>
        </p:blipFill>
        <p:spPr>
          <a:xfrm>
            <a:off x="457200" y="1143000"/>
            <a:ext cx="8229600" cy="5288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392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State Resources Finder</a:t>
            </a:r>
          </a:p>
        </p:txBody>
      </p:sp>
      <p:sp>
        <p:nvSpPr>
          <p:cNvPr id="5" name="Rectangle 4">
            <a:extLst>
              <a:ext uri="{FF2B5EF4-FFF2-40B4-BE49-F238E27FC236}">
                <a16:creationId xmlns="" xmlns:a16="http://schemas.microsoft.com/office/drawing/2014/main" id="{55B6E73B-C3AA-4F3D-9FF1-2135718B322F}"/>
              </a:ext>
            </a:extLst>
          </p:cNvPr>
          <p:cNvSpPr/>
          <p:nvPr/>
        </p:nvSpPr>
        <p:spPr>
          <a:xfrm>
            <a:off x="6019800" y="5181600"/>
            <a:ext cx="2819400" cy="1398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 xmlns:a16="http://schemas.microsoft.com/office/drawing/2014/main" id="{1AD9E4C3-488A-4251-8876-01D009D8ED40}"/>
              </a:ext>
            </a:extLst>
          </p:cNvPr>
          <p:cNvPicPr>
            <a:picLocks noChangeAspect="1"/>
          </p:cNvPicPr>
          <p:nvPr/>
        </p:nvPicPr>
        <p:blipFill>
          <a:blip r:embed="rId3"/>
          <a:stretch>
            <a:fillRect/>
          </a:stretch>
        </p:blipFill>
        <p:spPr>
          <a:xfrm>
            <a:off x="806256" y="1143000"/>
            <a:ext cx="7531487" cy="5245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349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American Job Center Finder</a:t>
            </a:r>
          </a:p>
        </p:txBody>
      </p:sp>
      <p:sp>
        <p:nvSpPr>
          <p:cNvPr id="5" name="Rectangle 4">
            <a:extLst>
              <a:ext uri="{FF2B5EF4-FFF2-40B4-BE49-F238E27FC236}">
                <a16:creationId xmlns="" xmlns:a16="http://schemas.microsoft.com/office/drawing/2014/main" id="{55B6E73B-C3AA-4F3D-9FF1-2135718B322F}"/>
              </a:ext>
            </a:extLst>
          </p:cNvPr>
          <p:cNvSpPr/>
          <p:nvPr/>
        </p:nvSpPr>
        <p:spPr>
          <a:xfrm>
            <a:off x="6019800" y="5181600"/>
            <a:ext cx="2819400" cy="1398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 xmlns:a16="http://schemas.microsoft.com/office/drawing/2014/main" id="{90C8F37A-1331-48F3-B9E2-C4948340FA12}"/>
              </a:ext>
            </a:extLst>
          </p:cNvPr>
          <p:cNvPicPr>
            <a:picLocks noChangeAspect="1"/>
          </p:cNvPicPr>
          <p:nvPr/>
        </p:nvPicPr>
        <p:blipFill>
          <a:blip r:embed="rId3"/>
          <a:stretch>
            <a:fillRect/>
          </a:stretch>
        </p:blipFill>
        <p:spPr>
          <a:xfrm>
            <a:off x="1110727" y="1295400"/>
            <a:ext cx="6922546"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1308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C7358-1F3D-4F75-8F90-D4878496C1FB}"/>
              </a:ext>
            </a:extLst>
          </p:cNvPr>
          <p:cNvSpPr>
            <a:spLocks noGrp="1"/>
          </p:cNvSpPr>
          <p:nvPr>
            <p:ph type="title"/>
          </p:nvPr>
        </p:nvSpPr>
        <p:spPr>
          <a:xfrm>
            <a:off x="457200" y="277813"/>
            <a:ext cx="8229600" cy="1093787"/>
          </a:xfrm>
        </p:spPr>
        <p:txBody>
          <a:bodyPr/>
          <a:lstStyle/>
          <a:p>
            <a:r>
              <a:rPr lang="en-US" sz="4400" dirty="0">
                <a:latin typeface="Calibri" panose="020F0502020204030204" pitchFamily="34" charset="0"/>
                <a:cs typeface="Calibri" panose="020F0502020204030204" pitchFamily="34" charset="0"/>
              </a:rPr>
              <a:t>Path 3: Job Search for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New College Grads</a:t>
            </a:r>
          </a:p>
        </p:txBody>
      </p:sp>
      <p:sp>
        <p:nvSpPr>
          <p:cNvPr id="3" name="Content Placeholder 2">
            <a:extLst>
              <a:ext uri="{FF2B5EF4-FFF2-40B4-BE49-F238E27FC236}">
                <a16:creationId xmlns="" xmlns:a16="http://schemas.microsoft.com/office/drawing/2014/main" id="{D33DD40B-1385-4051-BF22-B00484E21ABF}"/>
              </a:ext>
            </a:extLst>
          </p:cNvPr>
          <p:cNvSpPr>
            <a:spLocks noGrp="1"/>
          </p:cNvSpPr>
          <p:nvPr>
            <p:ph idx="1"/>
          </p:nvPr>
        </p:nvSpPr>
        <p:spPr>
          <a:xfrm>
            <a:off x="914400" y="1600200"/>
            <a:ext cx="7924800" cy="4571999"/>
          </a:xfrm>
        </p:spPr>
        <p:txBody>
          <a:bodyPr/>
          <a:lstStyle/>
          <a:p>
            <a:pPr marL="0" indent="0">
              <a:buNone/>
            </a:pPr>
            <a:r>
              <a:rPr lang="en-US" sz="2400" b="1" dirty="0">
                <a:effectLst/>
                <a:latin typeface="Calibri" panose="020F0502020204030204" pitchFamily="34" charset="0"/>
                <a:cs typeface="Calibri" panose="020F0502020204030204" pitchFamily="34" charset="0"/>
              </a:rPr>
              <a:t>Goal</a:t>
            </a:r>
            <a:r>
              <a:rPr lang="en-US" sz="2000" b="1" dirty="0">
                <a:effectLst/>
                <a:latin typeface="Calibri" panose="020F0502020204030204" pitchFamily="34" charset="0"/>
                <a:cs typeface="Calibri" panose="020F0502020204030204" pitchFamily="34" charset="0"/>
              </a:rPr>
              <a:t/>
            </a:r>
            <a:br>
              <a:rPr lang="en-US" sz="2000" b="1"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Help new college graduates and students who are anticipating graduation to conduct a job search. Provide tools such as self-assessment, career exploration, and resume writing guidance to support their job search process and success</a:t>
            </a:r>
            <a:r>
              <a:rPr lang="en-US" sz="1600" dirty="0" smtClean="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cs typeface="Calibri" panose="020F0502020204030204" pitchFamily="34" charset="0"/>
            </a:endParaRPr>
          </a:p>
          <a:p>
            <a:endParaRPr lang="en-US" sz="2000" dirty="0">
              <a:effectLst/>
              <a:latin typeface="Calibri" panose="020F0502020204030204" pitchFamily="34" charset="0"/>
              <a:cs typeface="Calibri" panose="020F0502020204030204" pitchFamily="34" charset="0"/>
            </a:endParaRPr>
          </a:p>
          <a:p>
            <a:pPr marL="0" indent="0">
              <a:buNone/>
            </a:pPr>
            <a:r>
              <a:rPr lang="en-US" sz="2400" b="1" dirty="0">
                <a:effectLst/>
                <a:latin typeface="Calibri" panose="020F0502020204030204" pitchFamily="34" charset="0"/>
                <a:cs typeface="Calibri" panose="020F0502020204030204" pitchFamily="34" charset="0"/>
              </a:rPr>
              <a:t>Objectives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Take an interest assessment</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Research occupations from their assessment results and select 3-4 to focus on in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their job search</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Create or improve their resume and LinkedIn profile</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Search job banks for jobs in their targeted fields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Identify 2 professional associations to research</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Identify 3 networking connections related to their </a:t>
            </a:r>
            <a:r>
              <a:rPr lang="en-US" sz="1600" dirty="0" smtClean="0">
                <a:effectLst/>
                <a:latin typeface="Calibri" panose="020F0502020204030204" pitchFamily="34" charset="0"/>
                <a:cs typeface="Calibri" panose="020F0502020204030204" pitchFamily="34" charset="0"/>
              </a:rPr>
              <a:t>field</a:t>
            </a:r>
            <a:endParaRPr lang="en-US" sz="1600" dirty="0">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023624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2DF818-1117-41C5-8D69-49EB7E359FC6}"/>
              </a:ext>
            </a:extLst>
          </p:cNvPr>
          <p:cNvSpPr>
            <a:spLocks noGrp="1"/>
          </p:cNvSpPr>
          <p:nvPr>
            <p:ph type="title"/>
          </p:nvPr>
        </p:nvSpPr>
        <p:spPr>
          <a:xfrm>
            <a:off x="457200" y="277813"/>
            <a:ext cx="8229600" cy="1093787"/>
          </a:xfrm>
        </p:spPr>
        <p:txBody>
          <a:bodyPr/>
          <a:lstStyle/>
          <a:p>
            <a:r>
              <a:rPr lang="en-US" sz="4400" dirty="0">
                <a:latin typeface="Calibri" panose="020F0502020204030204" pitchFamily="34" charset="0"/>
                <a:cs typeface="Calibri" panose="020F0502020204030204" pitchFamily="34" charset="0"/>
              </a:rPr>
              <a:t>Path 3: Job Search for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New College Grads</a:t>
            </a:r>
          </a:p>
        </p:txBody>
      </p:sp>
      <p:sp>
        <p:nvSpPr>
          <p:cNvPr id="3" name="Content Placeholder 2">
            <a:extLst>
              <a:ext uri="{FF2B5EF4-FFF2-40B4-BE49-F238E27FC236}">
                <a16:creationId xmlns="" xmlns:a16="http://schemas.microsoft.com/office/drawing/2014/main" id="{71CD91C3-0EF6-4FD8-934A-084F7CE03F9B}"/>
              </a:ext>
            </a:extLst>
          </p:cNvPr>
          <p:cNvSpPr>
            <a:spLocks noGrp="1"/>
          </p:cNvSpPr>
          <p:nvPr>
            <p:ph idx="1"/>
          </p:nvPr>
        </p:nvSpPr>
        <p:spPr>
          <a:xfrm>
            <a:off x="914400" y="1600200"/>
            <a:ext cx="7086600" cy="4525963"/>
          </a:xfrm>
        </p:spPr>
        <p:txBody>
          <a:bodyPr/>
          <a:lstStyle/>
          <a:p>
            <a:pPr marL="0" indent="0">
              <a:buNone/>
            </a:pPr>
            <a:r>
              <a:rPr lang="en-US" sz="2400" b="1" dirty="0">
                <a:effectLst/>
                <a:latin typeface="Calibri" panose="020F0502020204030204" pitchFamily="34" charset="0"/>
                <a:cs typeface="Calibri" panose="020F0502020204030204" pitchFamily="34" charset="0"/>
              </a:rPr>
              <a:t>Key Resources </a:t>
            </a:r>
          </a:p>
          <a:p>
            <a:endParaRPr lang="en-US" sz="2000" b="1"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000" b="1" dirty="0">
                <a:effectLst/>
                <a:latin typeface="Calibri" panose="020F0502020204030204" pitchFamily="34" charset="0"/>
                <a:cs typeface="Calibri" panose="020F0502020204030204" pitchFamily="34" charset="0"/>
              </a:rPr>
              <a:t>CareerOneStop website</a:t>
            </a:r>
            <a:br>
              <a:rPr lang="en-US" sz="2000" b="1" dirty="0">
                <a:effectLst/>
                <a:latin typeface="Calibri" panose="020F0502020204030204" pitchFamily="34" charset="0"/>
                <a:cs typeface="Calibri" panose="020F0502020204030204" pitchFamily="34" charset="0"/>
              </a:rPr>
            </a:br>
            <a:r>
              <a:rPr lang="en-US" sz="2000" dirty="0" smtClean="0">
                <a:solidFill>
                  <a:schemeClr val="tx2">
                    <a:lumMod val="50000"/>
                  </a:schemeClr>
                </a:solidFill>
                <a:effectLst/>
                <a:latin typeface="Calibri" panose="020F0502020204030204" pitchFamily="34" charset="0"/>
                <a:cs typeface="Calibri" panose="020F0502020204030204" pitchFamily="34" charset="0"/>
                <a:hlinkClick r:id="rId3"/>
              </a:rPr>
              <a:t>www.careeronestop.org</a:t>
            </a:r>
            <a:endParaRPr lang="en-US" sz="1400" b="1" dirty="0">
              <a:solidFill>
                <a:schemeClr val="tx2">
                  <a:lumMod val="50000"/>
                </a:schemeClr>
              </a:solidFill>
              <a:effectLst/>
              <a:latin typeface="Calibri" panose="020F0502020204030204" pitchFamily="34" charset="0"/>
              <a:cs typeface="Calibri" panose="020F0502020204030204" pitchFamily="34" charset="0"/>
            </a:endParaRPr>
          </a:p>
          <a:p>
            <a:pPr lvl="2">
              <a:buClr>
                <a:schemeClr val="accent2"/>
              </a:buClr>
            </a:pPr>
            <a:r>
              <a:rPr lang="en-US" sz="1800" dirty="0">
                <a:effectLst/>
                <a:latin typeface="Calibri" panose="020F0502020204030204" pitchFamily="34" charset="0"/>
                <a:cs typeface="Calibri" panose="020F0502020204030204" pitchFamily="34" charset="0"/>
              </a:rPr>
              <a:t>Interest Assessment</a:t>
            </a:r>
          </a:p>
          <a:p>
            <a:pPr lvl="2">
              <a:buClr>
                <a:schemeClr val="accent2"/>
              </a:buClr>
            </a:pPr>
            <a:r>
              <a:rPr lang="en-US" sz="1800" dirty="0">
                <a:effectLst/>
                <a:latin typeface="Calibri" panose="020F0502020204030204" pitchFamily="34" charset="0"/>
                <a:cs typeface="Calibri" panose="020F0502020204030204" pitchFamily="34" charset="0"/>
              </a:rPr>
              <a:t>Occupation Profile</a:t>
            </a:r>
          </a:p>
          <a:p>
            <a:pPr lvl="2">
              <a:buClr>
                <a:schemeClr val="accent2"/>
              </a:buClr>
            </a:pPr>
            <a:r>
              <a:rPr lang="en-US" sz="1800" dirty="0">
                <a:effectLst/>
                <a:latin typeface="Calibri" panose="020F0502020204030204" pitchFamily="34" charset="0"/>
                <a:cs typeface="Calibri" panose="020F0502020204030204" pitchFamily="34" charset="0"/>
              </a:rPr>
              <a:t>Resume Guide</a:t>
            </a:r>
          </a:p>
          <a:p>
            <a:pPr lvl="2">
              <a:buClr>
                <a:schemeClr val="accent2"/>
              </a:buClr>
            </a:pPr>
            <a:r>
              <a:rPr lang="en-US" sz="1800" dirty="0">
                <a:effectLst/>
                <a:latin typeface="Calibri" panose="020F0502020204030204" pitchFamily="34" charset="0"/>
                <a:cs typeface="Calibri" panose="020F0502020204030204" pitchFamily="34" charset="0"/>
              </a:rPr>
              <a:t>Job Finder</a:t>
            </a:r>
          </a:p>
          <a:p>
            <a:pPr lvl="2">
              <a:buClr>
                <a:schemeClr val="accent2"/>
              </a:buClr>
            </a:pPr>
            <a:r>
              <a:rPr lang="en-US" sz="1800" dirty="0">
                <a:effectLst/>
                <a:latin typeface="Calibri" panose="020F0502020204030204" pitchFamily="34" charset="0"/>
                <a:cs typeface="Calibri" panose="020F0502020204030204" pitchFamily="34" charset="0"/>
              </a:rPr>
              <a:t>Professional Association Finder</a:t>
            </a:r>
          </a:p>
          <a:p>
            <a:pPr lvl="2">
              <a:buClr>
                <a:schemeClr val="accent2"/>
              </a:buClr>
            </a:pPr>
            <a:r>
              <a:rPr lang="en-US" sz="1800" dirty="0">
                <a:effectLst/>
                <a:latin typeface="Calibri" panose="020F0502020204030204" pitchFamily="34" charset="0"/>
                <a:cs typeface="Calibri" panose="020F0502020204030204" pitchFamily="34" charset="0"/>
              </a:rPr>
              <a:t>Take </a:t>
            </a:r>
            <a:r>
              <a:rPr lang="en-US" sz="1800" dirty="0" smtClean="0">
                <a:effectLst/>
                <a:latin typeface="Calibri" panose="020F0502020204030204" pitchFamily="34" charset="0"/>
                <a:cs typeface="Calibri" panose="020F0502020204030204" pitchFamily="34" charset="0"/>
              </a:rPr>
              <a:t>Your Network Online</a:t>
            </a:r>
            <a:endParaRPr lang="en-US" sz="18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2114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D4B626-4F66-4EB5-9E46-5F6936ED028D}"/>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Interest Assessment</a:t>
            </a:r>
          </a:p>
        </p:txBody>
      </p:sp>
      <p:pic>
        <p:nvPicPr>
          <p:cNvPr id="4" name="Content Placeholder 3">
            <a:extLst>
              <a:ext uri="{FF2B5EF4-FFF2-40B4-BE49-F238E27FC236}">
                <a16:creationId xmlns="" xmlns:a16="http://schemas.microsoft.com/office/drawing/2014/main" id="{549B34D5-200E-4624-B076-0B8BDB8A5A6A}"/>
              </a:ext>
            </a:extLst>
          </p:cNvPr>
          <p:cNvPicPr>
            <a:picLocks noGrp="1" noChangeAspect="1"/>
          </p:cNvPicPr>
          <p:nvPr>
            <p:ph idx="1"/>
          </p:nvPr>
        </p:nvPicPr>
        <p:blipFill rotWithShape="1">
          <a:blip r:embed="rId3"/>
          <a:srcRect l="14956" t="8875" r="15599" b="9997"/>
          <a:stretch/>
        </p:blipFill>
        <p:spPr>
          <a:xfrm>
            <a:off x="609600" y="1219200"/>
            <a:ext cx="8001000"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21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8121" t="5831" r="10790"/>
          <a:stretch/>
        </p:blipFill>
        <p:spPr bwMode="auto">
          <a:xfrm>
            <a:off x="990600" y="533400"/>
            <a:ext cx="7391400" cy="487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4275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34D1F-E5E7-4F3D-957D-11E33104F8E7}"/>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Occupation Profile </a:t>
            </a:r>
          </a:p>
        </p:txBody>
      </p:sp>
      <p:sp>
        <p:nvSpPr>
          <p:cNvPr id="5" name="Rectangle 4">
            <a:extLst>
              <a:ext uri="{FF2B5EF4-FFF2-40B4-BE49-F238E27FC236}">
                <a16:creationId xmlns="" xmlns:a16="http://schemas.microsoft.com/office/drawing/2014/main" id="{A2DF7467-E4E0-4714-A854-8B006D655ECC}"/>
              </a:ext>
            </a:extLst>
          </p:cNvPr>
          <p:cNvSpPr/>
          <p:nvPr/>
        </p:nvSpPr>
        <p:spPr>
          <a:xfrm>
            <a:off x="6248400" y="5437187"/>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 xmlns:a16="http://schemas.microsoft.com/office/drawing/2014/main" id="{FFA7B729-D025-4BC8-B42D-F15075A2A90C}"/>
              </a:ext>
            </a:extLst>
          </p:cNvPr>
          <p:cNvPicPr>
            <a:picLocks noGrp="1" noChangeAspect="1"/>
          </p:cNvPicPr>
          <p:nvPr>
            <p:ph idx="1"/>
          </p:nvPr>
        </p:nvPicPr>
        <p:blipFill rotWithShape="1">
          <a:blip r:embed="rId3"/>
          <a:srcRect l="13889" t="18291" r="14816" b="5991"/>
          <a:stretch/>
        </p:blipFill>
        <p:spPr>
          <a:xfrm>
            <a:off x="595204" y="1295400"/>
            <a:ext cx="7953592" cy="4751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5330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9A298-CB7B-4F99-A622-ECC5205D2278}"/>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Resume Guide</a:t>
            </a:r>
          </a:p>
        </p:txBody>
      </p:sp>
      <p:sp>
        <p:nvSpPr>
          <p:cNvPr id="5" name="Rectangle 4">
            <a:extLst>
              <a:ext uri="{FF2B5EF4-FFF2-40B4-BE49-F238E27FC236}">
                <a16:creationId xmlns="" xmlns:a16="http://schemas.microsoft.com/office/drawing/2014/main" id="{5529D16B-E6A5-4869-B56C-A5F3D914FFFE}"/>
              </a:ext>
            </a:extLst>
          </p:cNvPr>
          <p:cNvSpPr/>
          <p:nvPr/>
        </p:nvSpPr>
        <p:spPr>
          <a:xfrm>
            <a:off x="6248400" y="5410200"/>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 xmlns:a16="http://schemas.microsoft.com/office/drawing/2014/main" id="{6AE7D9A4-02E5-4CBA-BD6E-F34BEDD0D84D}"/>
              </a:ext>
            </a:extLst>
          </p:cNvPr>
          <p:cNvPicPr>
            <a:picLocks noChangeAspect="1"/>
          </p:cNvPicPr>
          <p:nvPr/>
        </p:nvPicPr>
        <p:blipFill rotWithShape="1">
          <a:blip r:embed="rId3"/>
          <a:srcRect l="13970" t="8518" r="15379" b="17931"/>
          <a:stretch/>
        </p:blipFill>
        <p:spPr>
          <a:xfrm>
            <a:off x="342900" y="1143000"/>
            <a:ext cx="8458200"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9595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0C5CF8-1E01-4D3C-AF2E-374B8D528FBB}"/>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Job Finder </a:t>
            </a:r>
          </a:p>
        </p:txBody>
      </p:sp>
      <p:pic>
        <p:nvPicPr>
          <p:cNvPr id="4" name="Content Placeholder 3">
            <a:extLst>
              <a:ext uri="{FF2B5EF4-FFF2-40B4-BE49-F238E27FC236}">
                <a16:creationId xmlns="" xmlns:a16="http://schemas.microsoft.com/office/drawing/2014/main" id="{90353BD8-F2DC-4EED-BEDB-79B7F28BE569}"/>
              </a:ext>
            </a:extLst>
          </p:cNvPr>
          <p:cNvPicPr>
            <a:picLocks noGrp="1" noChangeAspect="1"/>
          </p:cNvPicPr>
          <p:nvPr>
            <p:ph idx="1"/>
          </p:nvPr>
        </p:nvPicPr>
        <p:blipFill rotWithShape="1">
          <a:blip r:embed="rId3"/>
          <a:srcRect l="14379" t="8511" r="15198" b="9996"/>
          <a:stretch/>
        </p:blipFill>
        <p:spPr>
          <a:xfrm>
            <a:off x="514350" y="1120140"/>
            <a:ext cx="8229600" cy="53568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886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BB98DA-2635-4B57-A285-D6B17223979B}"/>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Professional Association Finder</a:t>
            </a:r>
          </a:p>
        </p:txBody>
      </p:sp>
      <p:pic>
        <p:nvPicPr>
          <p:cNvPr id="4" name="Content Placeholder 3">
            <a:extLst>
              <a:ext uri="{FF2B5EF4-FFF2-40B4-BE49-F238E27FC236}">
                <a16:creationId xmlns="" xmlns:a16="http://schemas.microsoft.com/office/drawing/2014/main" id="{8A5A28C3-5B2B-4362-A480-3895C1D969C7}"/>
              </a:ext>
            </a:extLst>
          </p:cNvPr>
          <p:cNvPicPr>
            <a:picLocks noGrp="1" noChangeAspect="1"/>
          </p:cNvPicPr>
          <p:nvPr>
            <p:ph idx="1"/>
          </p:nvPr>
        </p:nvPicPr>
        <p:blipFill rotWithShape="1">
          <a:blip r:embed="rId3"/>
          <a:srcRect l="14449" t="8215" r="15413" b="9996"/>
          <a:stretch/>
        </p:blipFill>
        <p:spPr>
          <a:xfrm>
            <a:off x="723900" y="1295399"/>
            <a:ext cx="7962900" cy="5223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966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43D162-C33F-45A4-A204-DE71E326B49C}"/>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Social Media / Network Online</a:t>
            </a:r>
          </a:p>
        </p:txBody>
      </p:sp>
      <p:pic>
        <p:nvPicPr>
          <p:cNvPr id="4" name="Content Placeholder 3">
            <a:extLst>
              <a:ext uri="{FF2B5EF4-FFF2-40B4-BE49-F238E27FC236}">
                <a16:creationId xmlns="" xmlns:a16="http://schemas.microsoft.com/office/drawing/2014/main" id="{C56E6B92-BB19-4D32-B4A8-36641531FC3D}"/>
              </a:ext>
            </a:extLst>
          </p:cNvPr>
          <p:cNvPicPr>
            <a:picLocks noGrp="1" noChangeAspect="1"/>
          </p:cNvPicPr>
          <p:nvPr>
            <p:ph idx="1"/>
          </p:nvPr>
        </p:nvPicPr>
        <p:blipFill rotWithShape="1">
          <a:blip r:embed="rId3"/>
          <a:srcRect l="14422" t="8885" r="15481" b="9996"/>
          <a:stretch/>
        </p:blipFill>
        <p:spPr>
          <a:xfrm>
            <a:off x="594360" y="1219200"/>
            <a:ext cx="8016240" cy="5218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7972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C7358-1F3D-4F75-8F90-D4878496C1FB}"/>
              </a:ext>
            </a:extLst>
          </p:cNvPr>
          <p:cNvSpPr>
            <a:spLocks noGrp="1"/>
          </p:cNvSpPr>
          <p:nvPr>
            <p:ph type="title"/>
          </p:nvPr>
        </p:nvSpPr>
        <p:spPr>
          <a:xfrm>
            <a:off x="457200" y="277813"/>
            <a:ext cx="8229600" cy="1093787"/>
          </a:xfrm>
        </p:spPr>
        <p:txBody>
          <a:bodyPr/>
          <a:lstStyle/>
          <a:p>
            <a:r>
              <a:rPr lang="en-US" sz="4400" dirty="0">
                <a:latin typeface="Calibri" panose="020F0502020204030204" pitchFamily="34" charset="0"/>
                <a:cs typeface="Calibri" panose="020F0502020204030204" pitchFamily="34" charset="0"/>
              </a:rPr>
              <a:t>Path 4: Longer-Term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Career Planning</a:t>
            </a:r>
          </a:p>
        </p:txBody>
      </p:sp>
      <p:sp>
        <p:nvSpPr>
          <p:cNvPr id="3" name="Content Placeholder 2">
            <a:extLst>
              <a:ext uri="{FF2B5EF4-FFF2-40B4-BE49-F238E27FC236}">
                <a16:creationId xmlns="" xmlns:a16="http://schemas.microsoft.com/office/drawing/2014/main" id="{D33DD40B-1385-4051-BF22-B00484E21ABF}"/>
              </a:ext>
            </a:extLst>
          </p:cNvPr>
          <p:cNvSpPr>
            <a:spLocks noGrp="1"/>
          </p:cNvSpPr>
          <p:nvPr>
            <p:ph idx="1"/>
          </p:nvPr>
        </p:nvSpPr>
        <p:spPr>
          <a:xfrm>
            <a:off x="914400" y="1600200"/>
            <a:ext cx="7772400" cy="4572000"/>
          </a:xfrm>
        </p:spPr>
        <p:txBody>
          <a:bodyPr/>
          <a:lstStyle/>
          <a:p>
            <a:pPr marL="0" indent="0">
              <a:buNone/>
            </a:pPr>
            <a:r>
              <a:rPr lang="en-US" sz="2400" b="1" dirty="0">
                <a:effectLst/>
                <a:latin typeface="Calibri" panose="020F0502020204030204" pitchFamily="34" charset="0"/>
                <a:cs typeface="Calibri" panose="020F0502020204030204" pitchFamily="34" charset="0"/>
              </a:rPr>
              <a:t>Goal</a:t>
            </a:r>
            <a:r>
              <a:rPr lang="en-US" sz="2000" b="1" dirty="0">
                <a:effectLst/>
                <a:latin typeface="Calibri" panose="020F0502020204030204" pitchFamily="34" charset="0"/>
                <a:cs typeface="Calibri" panose="020F0502020204030204" pitchFamily="34" charset="0"/>
              </a:rPr>
              <a:t/>
            </a:r>
            <a:br>
              <a:rPr lang="en-US" sz="2000" b="1"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Help participants make longer-term career plans and update their resumes. Provide assessments and tools to research occupations and target their resume to targeted fields.</a:t>
            </a:r>
          </a:p>
          <a:p>
            <a:pPr marL="0" indent="0">
              <a:buNone/>
            </a:pPr>
            <a:endParaRPr lang="en-US" sz="2400" b="1" dirty="0">
              <a:effectLst/>
              <a:latin typeface="Calibri" panose="020F0502020204030204" pitchFamily="34" charset="0"/>
              <a:cs typeface="Calibri" panose="020F0502020204030204" pitchFamily="34" charset="0"/>
            </a:endParaRPr>
          </a:p>
          <a:p>
            <a:pPr marL="0" indent="0">
              <a:buNone/>
            </a:pPr>
            <a:r>
              <a:rPr lang="en-US" sz="2400" b="1" dirty="0">
                <a:effectLst/>
                <a:latin typeface="Calibri" panose="020F0502020204030204" pitchFamily="34" charset="0"/>
                <a:cs typeface="Calibri" panose="020F0502020204030204" pitchFamily="34" charset="0"/>
              </a:rPr>
              <a:t>Objectives </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Take interest and skills assessments and identify 3-4 prospective careers from their results to research</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Use Occupation Profile to learn details about tasks, work settings, required education and training, projected employment demand and wages for their 3-4 prospective career options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Select 1-2 occupations to focus their efforts on</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Create or update resume and online profile to reflect their targeted occupations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Develop a simple networking plan for their targeted occupation,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including relevant contacts, local employers, and professional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associations</a:t>
            </a:r>
          </a:p>
        </p:txBody>
      </p:sp>
    </p:spTree>
    <p:extLst>
      <p:ext uri="{BB962C8B-B14F-4D97-AF65-F5344CB8AC3E}">
        <p14:creationId xmlns:p14="http://schemas.microsoft.com/office/powerpoint/2010/main" val="2588601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78A38F-1F01-4818-8BE4-94EFC2FEB93C}"/>
              </a:ext>
            </a:extLst>
          </p:cNvPr>
          <p:cNvSpPr>
            <a:spLocks noGrp="1"/>
          </p:cNvSpPr>
          <p:nvPr>
            <p:ph type="title"/>
          </p:nvPr>
        </p:nvSpPr>
        <p:spPr>
          <a:xfrm>
            <a:off x="457200" y="277813"/>
            <a:ext cx="8229600" cy="1169988"/>
          </a:xfrm>
        </p:spPr>
        <p:txBody>
          <a:bodyPr/>
          <a:lstStyle/>
          <a:p>
            <a:r>
              <a:rPr lang="en-US" sz="4400" dirty="0">
                <a:latin typeface="Calibri" panose="020F0502020204030204" pitchFamily="34" charset="0"/>
                <a:cs typeface="Calibri" panose="020F0502020204030204" pitchFamily="34" charset="0"/>
              </a:rPr>
              <a:t>Path 4: Longer-Term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Career Planning</a:t>
            </a:r>
          </a:p>
        </p:txBody>
      </p:sp>
      <p:sp>
        <p:nvSpPr>
          <p:cNvPr id="4" name="Content Placeholder 2">
            <a:extLst>
              <a:ext uri="{FF2B5EF4-FFF2-40B4-BE49-F238E27FC236}">
                <a16:creationId xmlns="" xmlns:a16="http://schemas.microsoft.com/office/drawing/2014/main" id="{A82818BC-762A-4046-99D0-402660B318EF}"/>
              </a:ext>
            </a:extLst>
          </p:cNvPr>
          <p:cNvSpPr txBox="1">
            <a:spLocks/>
          </p:cNvSpPr>
          <p:nvPr/>
        </p:nvSpPr>
        <p:spPr bwMode="auto">
          <a:xfrm>
            <a:off x="838200" y="1600200"/>
            <a:ext cx="7086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SzPct val="80000"/>
              <a:buFont typeface="Wingdings" pitchFamily="2" charset="2"/>
              <a:buChar char="Ø"/>
              <a:defRPr sz="3200">
                <a:solidFill>
                  <a:srgbClr val="000000"/>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rgbClr val="000000"/>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bg1"/>
              </a:buClr>
              <a:buChar char="•"/>
              <a:defRPr sz="2400">
                <a:solidFill>
                  <a:srgbClr val="000000"/>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rgbClr val="000000"/>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9pPr>
          </a:lstStyle>
          <a:p>
            <a:pPr marL="0" indent="0">
              <a:buFont typeface="Wingdings" pitchFamily="2" charset="2"/>
              <a:buNone/>
            </a:pPr>
            <a:r>
              <a:rPr lang="en-US" sz="2400" b="1" kern="0" dirty="0">
                <a:effectLst/>
                <a:latin typeface="Calibri" panose="020F0502020204030204" pitchFamily="34" charset="0"/>
                <a:cs typeface="Calibri" panose="020F0502020204030204" pitchFamily="34" charset="0"/>
              </a:rPr>
              <a:t>Key Resources </a:t>
            </a:r>
          </a:p>
          <a:p>
            <a:endParaRPr lang="en-US" sz="2000" b="1" kern="0" dirty="0">
              <a:effectLst/>
              <a:latin typeface="Calibri" panose="020F0502020204030204" pitchFamily="34" charset="0"/>
              <a:cs typeface="Calibri" panose="020F0502020204030204" pitchFamily="34" charset="0"/>
            </a:endParaRPr>
          </a:p>
          <a:p>
            <a:pPr>
              <a:buFont typeface="Wingdings" pitchFamily="2" charset="2"/>
              <a:buChar char="v"/>
            </a:pPr>
            <a:r>
              <a:rPr lang="en-US" sz="2000" b="1" kern="0" dirty="0">
                <a:effectLst/>
                <a:latin typeface="Calibri" panose="020F0502020204030204" pitchFamily="34" charset="0"/>
                <a:cs typeface="Calibri" panose="020F0502020204030204" pitchFamily="34" charset="0"/>
              </a:rPr>
              <a:t>CareerOneStop website</a:t>
            </a:r>
            <a:br>
              <a:rPr lang="en-US" sz="2000" b="1" kern="0" dirty="0">
                <a:effectLst/>
                <a:latin typeface="Calibri" panose="020F0502020204030204" pitchFamily="34" charset="0"/>
                <a:cs typeface="Calibri" panose="020F0502020204030204" pitchFamily="34" charset="0"/>
              </a:rPr>
            </a:br>
            <a:r>
              <a:rPr lang="en-US" sz="2000" kern="0" dirty="0" smtClean="0">
                <a:solidFill>
                  <a:schemeClr val="tx2">
                    <a:lumMod val="50000"/>
                  </a:schemeClr>
                </a:solidFill>
                <a:effectLst/>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www.careeronestop.org</a:t>
            </a:r>
            <a:endParaRPr lang="en-US" sz="2000" b="1" kern="0" dirty="0">
              <a:solidFill>
                <a:schemeClr val="tx2">
                  <a:lumMod val="50000"/>
                </a:schemeClr>
              </a:solidFill>
              <a:effectLst/>
              <a:latin typeface="Calibri" panose="020F0502020204030204" pitchFamily="34" charset="0"/>
              <a:cs typeface="Calibri" panose="020F0502020204030204" pitchFamily="34" charset="0"/>
            </a:endParaRPr>
          </a:p>
          <a:p>
            <a:pPr lvl="2">
              <a:buClr>
                <a:schemeClr val="accent2"/>
              </a:buClr>
            </a:pPr>
            <a:r>
              <a:rPr lang="en-US" sz="1800" kern="0" dirty="0">
                <a:effectLst/>
                <a:latin typeface="Calibri" panose="020F0502020204030204" pitchFamily="34" charset="0"/>
                <a:cs typeface="Calibri" panose="020F0502020204030204" pitchFamily="34" charset="0"/>
              </a:rPr>
              <a:t>Interest Assessment</a:t>
            </a:r>
          </a:p>
          <a:p>
            <a:pPr lvl="2">
              <a:buClr>
                <a:schemeClr val="accent2"/>
              </a:buClr>
            </a:pPr>
            <a:r>
              <a:rPr lang="en-US" sz="1800" kern="0" dirty="0">
                <a:effectLst/>
                <a:latin typeface="Calibri" panose="020F0502020204030204" pitchFamily="34" charset="0"/>
                <a:cs typeface="Calibri" panose="020F0502020204030204" pitchFamily="34" charset="0"/>
              </a:rPr>
              <a:t>Skills Assessment</a:t>
            </a:r>
          </a:p>
          <a:p>
            <a:pPr lvl="2">
              <a:buClr>
                <a:schemeClr val="accent2"/>
              </a:buClr>
            </a:pPr>
            <a:r>
              <a:rPr lang="en-US" sz="1800" kern="0" dirty="0">
                <a:effectLst/>
                <a:latin typeface="Calibri" panose="020F0502020204030204" pitchFamily="34" charset="0"/>
                <a:cs typeface="Calibri" panose="020F0502020204030204" pitchFamily="34" charset="0"/>
              </a:rPr>
              <a:t>mySkills </a:t>
            </a:r>
            <a:r>
              <a:rPr lang="en-US" sz="1800" kern="0" dirty="0" err="1">
                <a:effectLst/>
                <a:latin typeface="Calibri" panose="020F0502020204030204" pitchFamily="34" charset="0"/>
                <a:cs typeface="Calibri" panose="020F0502020204030204" pitchFamily="34" charset="0"/>
              </a:rPr>
              <a:t>myFuture</a:t>
            </a:r>
            <a:r>
              <a:rPr lang="en-US" sz="1800" kern="0" dirty="0">
                <a:effectLst/>
                <a:latin typeface="Calibri" panose="020F0502020204030204" pitchFamily="34" charset="0"/>
                <a:cs typeface="Calibri" panose="020F0502020204030204" pitchFamily="34" charset="0"/>
              </a:rPr>
              <a:t> </a:t>
            </a:r>
            <a:r>
              <a:rPr lang="en-US" sz="1800" kern="0" dirty="0" smtClean="0">
                <a:effectLst/>
                <a:latin typeface="Calibri" panose="020F0502020204030204" pitchFamily="34" charset="0"/>
                <a:cs typeface="Calibri" panose="020F0502020204030204" pitchFamily="34" charset="0"/>
              </a:rPr>
              <a:t>(</a:t>
            </a:r>
            <a:r>
              <a:rPr lang="en-US" sz="1800" kern="0" dirty="0" smtClean="0">
                <a:solidFill>
                  <a:schemeClr val="tx2">
                    <a:lumMod val="50000"/>
                  </a:schemeClr>
                </a:solidFill>
                <a:effectLst/>
                <a:latin typeface="Calibri" panose="020F0502020204030204" pitchFamily="34" charset="0"/>
                <a:cs typeface="Calibri" panose="020F0502020204030204" pitchFamily="34" charset="0"/>
                <a:hlinkClick r:id="rId4"/>
              </a:rPr>
              <a:t>www.mySkilllsmyFuture.org</a:t>
            </a:r>
            <a:r>
              <a:rPr lang="en-US" sz="1800" kern="0" dirty="0" smtClean="0">
                <a:solidFill>
                  <a:schemeClr val="bg1">
                    <a:lumMod val="50000"/>
                  </a:schemeClr>
                </a:solidFill>
                <a:effectLst/>
                <a:latin typeface="Calibri" panose="020F0502020204030204" pitchFamily="34" charset="0"/>
                <a:cs typeface="Calibri" panose="020F0502020204030204" pitchFamily="34" charset="0"/>
              </a:rPr>
              <a:t>)</a:t>
            </a:r>
            <a:endParaRPr lang="en-US" sz="1800" kern="0" dirty="0">
              <a:solidFill>
                <a:schemeClr val="bg1">
                  <a:lumMod val="50000"/>
                </a:schemeClr>
              </a:solidFill>
              <a:effectLst/>
              <a:latin typeface="Calibri" panose="020F0502020204030204" pitchFamily="34" charset="0"/>
              <a:cs typeface="Calibri" panose="020F0502020204030204" pitchFamily="34" charset="0"/>
            </a:endParaRPr>
          </a:p>
          <a:p>
            <a:pPr lvl="2">
              <a:buClr>
                <a:schemeClr val="accent2"/>
              </a:buClr>
            </a:pPr>
            <a:r>
              <a:rPr lang="en-US" sz="1800" kern="0" dirty="0">
                <a:effectLst/>
                <a:latin typeface="Calibri" panose="020F0502020204030204" pitchFamily="34" charset="0"/>
                <a:cs typeface="Calibri" panose="020F0502020204030204" pitchFamily="34" charset="0"/>
              </a:rPr>
              <a:t>Occupation Profile</a:t>
            </a:r>
          </a:p>
          <a:p>
            <a:pPr lvl="2">
              <a:buClr>
                <a:schemeClr val="accent2"/>
              </a:buClr>
            </a:pPr>
            <a:r>
              <a:rPr lang="en-US" sz="1800" kern="0" dirty="0">
                <a:effectLst/>
                <a:latin typeface="Calibri" panose="020F0502020204030204" pitchFamily="34" charset="0"/>
                <a:cs typeface="Calibri" panose="020F0502020204030204" pitchFamily="34" charset="0"/>
              </a:rPr>
              <a:t>Networking is Your Most Important Strategy</a:t>
            </a:r>
          </a:p>
          <a:p>
            <a:pPr lvl="2">
              <a:buClr>
                <a:schemeClr val="accent2"/>
              </a:buClr>
            </a:pPr>
            <a:r>
              <a:rPr lang="en-US" sz="1800" kern="0" dirty="0">
                <a:effectLst/>
                <a:latin typeface="Calibri" panose="020F0502020204030204" pitchFamily="34" charset="0"/>
                <a:cs typeface="Calibri" panose="020F0502020204030204" pitchFamily="34" charset="0"/>
              </a:rPr>
              <a:t>Resume Guide</a:t>
            </a:r>
          </a:p>
        </p:txBody>
      </p:sp>
    </p:spTree>
    <p:extLst>
      <p:ext uri="{BB962C8B-B14F-4D97-AF65-F5344CB8AC3E}">
        <p14:creationId xmlns:p14="http://schemas.microsoft.com/office/powerpoint/2010/main" val="1818468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D4B626-4F66-4EB5-9E46-5F6936ED028D}"/>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Interest Assessment</a:t>
            </a:r>
          </a:p>
        </p:txBody>
      </p:sp>
      <p:pic>
        <p:nvPicPr>
          <p:cNvPr id="4" name="Content Placeholder 3">
            <a:extLst>
              <a:ext uri="{FF2B5EF4-FFF2-40B4-BE49-F238E27FC236}">
                <a16:creationId xmlns="" xmlns:a16="http://schemas.microsoft.com/office/drawing/2014/main" id="{549B34D5-200E-4624-B076-0B8BDB8A5A6A}"/>
              </a:ext>
            </a:extLst>
          </p:cNvPr>
          <p:cNvPicPr>
            <a:picLocks noGrp="1" noChangeAspect="1"/>
          </p:cNvPicPr>
          <p:nvPr>
            <p:ph idx="1"/>
          </p:nvPr>
        </p:nvPicPr>
        <p:blipFill rotWithShape="1">
          <a:blip r:embed="rId3"/>
          <a:srcRect l="14295" t="8581" r="15599" b="9997"/>
          <a:stretch/>
        </p:blipFill>
        <p:spPr>
          <a:xfrm>
            <a:off x="533400" y="1200150"/>
            <a:ext cx="8077200" cy="5276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7295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0912C7-FE03-4B38-899C-386DAFEEA685}"/>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Skills Assessment</a:t>
            </a:r>
          </a:p>
        </p:txBody>
      </p:sp>
      <p:pic>
        <p:nvPicPr>
          <p:cNvPr id="4" name="Content Placeholder 3">
            <a:extLst>
              <a:ext uri="{FF2B5EF4-FFF2-40B4-BE49-F238E27FC236}">
                <a16:creationId xmlns="" xmlns:a16="http://schemas.microsoft.com/office/drawing/2014/main" id="{AC1022DA-5F4F-411A-AA6A-85FACC010E09}"/>
              </a:ext>
            </a:extLst>
          </p:cNvPr>
          <p:cNvPicPr>
            <a:picLocks noGrp="1" noChangeAspect="1"/>
          </p:cNvPicPr>
          <p:nvPr>
            <p:ph idx="1"/>
          </p:nvPr>
        </p:nvPicPr>
        <p:blipFill rotWithShape="1">
          <a:blip r:embed="rId3"/>
          <a:srcRect l="14314" t="8900" r="15489" b="9996"/>
          <a:stretch/>
        </p:blipFill>
        <p:spPr>
          <a:xfrm>
            <a:off x="609600" y="1295400"/>
            <a:ext cx="7924800" cy="5150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6509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96F75C-A469-41BB-BF84-9D7A8389A3C0}"/>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mySkills myFuture</a:t>
            </a:r>
          </a:p>
        </p:txBody>
      </p:sp>
      <p:pic>
        <p:nvPicPr>
          <p:cNvPr id="6" name="Picture 5">
            <a:extLst>
              <a:ext uri="{FF2B5EF4-FFF2-40B4-BE49-F238E27FC236}">
                <a16:creationId xmlns="" xmlns:a16="http://schemas.microsoft.com/office/drawing/2014/main" id="{4AFA018B-C4DD-404D-9B7D-B79DEC32C556}"/>
              </a:ext>
            </a:extLst>
          </p:cNvPr>
          <p:cNvPicPr>
            <a:picLocks noChangeAspect="1"/>
          </p:cNvPicPr>
          <p:nvPr/>
        </p:nvPicPr>
        <p:blipFill>
          <a:blip r:embed="rId3"/>
          <a:stretch>
            <a:fillRect/>
          </a:stretch>
        </p:blipFill>
        <p:spPr>
          <a:xfrm>
            <a:off x="609600" y="1295400"/>
            <a:ext cx="8264019"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81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idx="4294967295"/>
          </p:nvPr>
        </p:nvSpPr>
        <p:spPr>
          <a:xfrm>
            <a:off x="0" y="228600"/>
            <a:ext cx="9144000" cy="971550"/>
          </a:xfrm>
        </p:spPr>
        <p:txBody>
          <a:bodyPr>
            <a:normAutofit/>
          </a:bodyPr>
          <a:lstStyle/>
          <a:p>
            <a:r>
              <a:rPr lang="en-US" kern="0" dirty="0" smtClean="0">
                <a:solidFill>
                  <a:srgbClr val="008AE8"/>
                </a:solidFill>
                <a:effectLst>
                  <a:outerShdw blurRad="38100" dist="38100" dir="2700000" algn="tl">
                    <a:srgbClr val="C0C0C0"/>
                  </a:outerShdw>
                </a:effectLst>
                <a:latin typeface="Calibri" panose="020F0502020204030204" pitchFamily="34" charset="0"/>
                <a:cs typeface="Calibri" panose="020F0502020204030204" pitchFamily="34" charset="0"/>
              </a:rPr>
              <a:t>My Next Move</a:t>
            </a:r>
            <a:endParaRPr lang="en-US" dirty="0"/>
          </a:p>
        </p:txBody>
      </p:sp>
      <p:sp>
        <p:nvSpPr>
          <p:cNvPr id="8" name="Rectangle 7"/>
          <p:cNvSpPr/>
          <p:nvPr/>
        </p:nvSpPr>
        <p:spPr>
          <a:xfrm>
            <a:off x="800100" y="1200150"/>
            <a:ext cx="8039100" cy="646331"/>
          </a:xfrm>
          <a:prstGeom prst="rect">
            <a:avLst/>
          </a:prstGeom>
        </p:spPr>
        <p:txBody>
          <a:bodyPr wrap="square">
            <a:spAutoFit/>
          </a:bodyPr>
          <a:lstStyle/>
          <a:p>
            <a:pPr lvl="0">
              <a:spcBef>
                <a:spcPct val="20000"/>
              </a:spcBef>
              <a:buClr>
                <a:srgbClr val="FF0000"/>
              </a:buClr>
              <a:buSzPct val="80000"/>
            </a:pPr>
            <a:r>
              <a:rPr lang="en-US" sz="3600" kern="0" dirty="0" smtClean="0">
                <a:solidFill>
                  <a:srgbClr val="000000"/>
                </a:solidFill>
                <a:latin typeface="Calibri" panose="020F0502020204030204" pitchFamily="34" charset="0"/>
                <a:cs typeface="Calibri" panose="020F0502020204030204" pitchFamily="34" charset="0"/>
              </a:rPr>
              <a:t>For over 900 careers:</a:t>
            </a:r>
            <a:endParaRPr lang="en-US" sz="3600" kern="0" dirty="0">
              <a:solidFill>
                <a:srgbClr val="000000"/>
              </a:solidFill>
              <a:latin typeface="Calibri" panose="020F0502020204030204" pitchFamily="34" charset="0"/>
              <a:cs typeface="Calibri" panose="020F0502020204030204" pitchFamily="34" charset="0"/>
            </a:endParaRPr>
          </a:p>
        </p:txBody>
      </p:sp>
      <p:sp>
        <p:nvSpPr>
          <p:cNvPr id="4" name="Rectangle 3"/>
          <p:cNvSpPr/>
          <p:nvPr/>
        </p:nvSpPr>
        <p:spPr>
          <a:xfrm>
            <a:off x="800100" y="1846481"/>
            <a:ext cx="7543800" cy="4635115"/>
          </a:xfrm>
          <a:prstGeom prst="rect">
            <a:avLst/>
          </a:prstGeom>
        </p:spPr>
        <p:txBody>
          <a:bodyPr wrap="square">
            <a:spAutoFit/>
          </a:bodyPr>
          <a:lstStyle/>
          <a:p>
            <a:pPr marL="571500" lvl="0" indent="-571500">
              <a:spcBef>
                <a:spcPct val="20000"/>
              </a:spcBef>
              <a:buClr>
                <a:srgbClr val="FF0000"/>
              </a:buClr>
              <a:buSzPct val="80000"/>
              <a:buFont typeface="Arial" panose="020B0604020202020204" pitchFamily="34" charset="0"/>
              <a:buChar char="•"/>
            </a:pPr>
            <a:r>
              <a:rPr lang="en-US" sz="3600" kern="0" dirty="0" smtClean="0">
                <a:solidFill>
                  <a:srgbClr val="000000"/>
                </a:solidFill>
                <a:latin typeface="Calibri" panose="020F0502020204030204" pitchFamily="34" charset="0"/>
                <a:cs typeface="Calibri" panose="020F0502020204030204" pitchFamily="34" charset="0"/>
              </a:rPr>
              <a:t>Knowledge</a:t>
            </a:r>
          </a:p>
          <a:p>
            <a:pPr marL="571500" lvl="0" indent="-571500">
              <a:spcBef>
                <a:spcPct val="20000"/>
              </a:spcBef>
              <a:buClr>
                <a:srgbClr val="FF0000"/>
              </a:buClr>
              <a:buSzPct val="80000"/>
              <a:buFont typeface="Arial" panose="020B0604020202020204" pitchFamily="34" charset="0"/>
              <a:buChar char="•"/>
            </a:pPr>
            <a:r>
              <a:rPr lang="en-US" sz="3600" kern="0" dirty="0" smtClean="0">
                <a:solidFill>
                  <a:srgbClr val="000000"/>
                </a:solidFill>
                <a:latin typeface="Calibri" panose="020F0502020204030204" pitchFamily="34" charset="0"/>
                <a:cs typeface="Calibri" panose="020F0502020204030204" pitchFamily="34" charset="0"/>
              </a:rPr>
              <a:t>Skills</a:t>
            </a:r>
          </a:p>
          <a:p>
            <a:pPr marL="571500" lvl="0" indent="-571500">
              <a:spcBef>
                <a:spcPct val="20000"/>
              </a:spcBef>
              <a:buClr>
                <a:srgbClr val="FF0000"/>
              </a:buClr>
              <a:buSzPct val="80000"/>
              <a:buFont typeface="Arial" panose="020B0604020202020204" pitchFamily="34" charset="0"/>
              <a:buChar char="•"/>
            </a:pPr>
            <a:r>
              <a:rPr lang="en-US" sz="3600" kern="0" dirty="0" smtClean="0">
                <a:solidFill>
                  <a:srgbClr val="000000"/>
                </a:solidFill>
                <a:latin typeface="Calibri" panose="020F0502020204030204" pitchFamily="34" charset="0"/>
                <a:cs typeface="Calibri" panose="020F0502020204030204" pitchFamily="34" charset="0"/>
              </a:rPr>
              <a:t>Abilities</a:t>
            </a:r>
          </a:p>
          <a:p>
            <a:pPr marL="571500" lvl="0" indent="-571500">
              <a:spcBef>
                <a:spcPct val="20000"/>
              </a:spcBef>
              <a:buClr>
                <a:srgbClr val="FF0000"/>
              </a:buClr>
              <a:buSzPct val="80000"/>
              <a:buFont typeface="Arial" panose="020B0604020202020204" pitchFamily="34" charset="0"/>
              <a:buChar char="•"/>
            </a:pPr>
            <a:r>
              <a:rPr lang="en-US" sz="3600" kern="0" dirty="0" smtClean="0">
                <a:solidFill>
                  <a:srgbClr val="000000"/>
                </a:solidFill>
                <a:latin typeface="Calibri" panose="020F0502020204030204" pitchFamily="34" charset="0"/>
                <a:cs typeface="Calibri" panose="020F0502020204030204" pitchFamily="34" charset="0"/>
              </a:rPr>
              <a:t>Personality</a:t>
            </a:r>
          </a:p>
          <a:p>
            <a:pPr marL="571500" lvl="0" indent="-571500">
              <a:spcBef>
                <a:spcPct val="20000"/>
              </a:spcBef>
              <a:buClr>
                <a:srgbClr val="FF0000"/>
              </a:buClr>
              <a:buSzPct val="80000"/>
              <a:buFont typeface="Arial" panose="020B0604020202020204" pitchFamily="34" charset="0"/>
              <a:buChar char="•"/>
            </a:pPr>
            <a:r>
              <a:rPr lang="en-US" sz="3600" kern="0" dirty="0" smtClean="0">
                <a:solidFill>
                  <a:srgbClr val="000000"/>
                </a:solidFill>
                <a:latin typeface="Calibri" panose="020F0502020204030204" pitchFamily="34" charset="0"/>
                <a:cs typeface="Calibri" panose="020F0502020204030204" pitchFamily="34" charset="0"/>
              </a:rPr>
              <a:t>Technology</a:t>
            </a:r>
          </a:p>
          <a:p>
            <a:pPr marL="571500" lvl="0" indent="-571500">
              <a:spcBef>
                <a:spcPct val="20000"/>
              </a:spcBef>
              <a:buClr>
                <a:srgbClr val="FF0000"/>
              </a:buClr>
              <a:buSzPct val="80000"/>
              <a:buFont typeface="Arial" panose="020B0604020202020204" pitchFamily="34" charset="0"/>
              <a:buChar char="•"/>
            </a:pPr>
            <a:r>
              <a:rPr lang="en-US" sz="3600" kern="0" dirty="0" smtClean="0">
                <a:solidFill>
                  <a:srgbClr val="000000"/>
                </a:solidFill>
                <a:latin typeface="Calibri" panose="020F0502020204030204" pitchFamily="34" charset="0"/>
                <a:cs typeface="Calibri" panose="020F0502020204030204" pitchFamily="34" charset="0"/>
              </a:rPr>
              <a:t>Education Requirements</a:t>
            </a:r>
          </a:p>
          <a:p>
            <a:pPr marL="571500" lvl="0" indent="-571500">
              <a:spcBef>
                <a:spcPct val="20000"/>
              </a:spcBef>
              <a:buClr>
                <a:srgbClr val="FF0000"/>
              </a:buClr>
              <a:buSzPct val="80000"/>
              <a:buFont typeface="Arial" panose="020B0604020202020204" pitchFamily="34" charset="0"/>
              <a:buChar char="•"/>
            </a:pPr>
            <a:r>
              <a:rPr lang="en-US" sz="3600" kern="0" dirty="0" smtClean="0">
                <a:solidFill>
                  <a:srgbClr val="000000"/>
                </a:solidFill>
                <a:latin typeface="Calibri" panose="020F0502020204030204" pitchFamily="34" charset="0"/>
                <a:cs typeface="Calibri" panose="020F0502020204030204" pitchFamily="34" charset="0"/>
              </a:rPr>
              <a:t>Job Outlook</a:t>
            </a:r>
            <a:endParaRPr lang="en-US" sz="3600" kern="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9763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34D1F-E5E7-4F3D-957D-11E33104F8E7}"/>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Occupation Profile </a:t>
            </a:r>
          </a:p>
        </p:txBody>
      </p:sp>
      <p:sp>
        <p:nvSpPr>
          <p:cNvPr id="5" name="Rectangle 4">
            <a:extLst>
              <a:ext uri="{FF2B5EF4-FFF2-40B4-BE49-F238E27FC236}">
                <a16:creationId xmlns="" xmlns:a16="http://schemas.microsoft.com/office/drawing/2014/main" id="{A2DF7467-E4E0-4714-A854-8B006D655ECC}"/>
              </a:ext>
            </a:extLst>
          </p:cNvPr>
          <p:cNvSpPr/>
          <p:nvPr/>
        </p:nvSpPr>
        <p:spPr>
          <a:xfrm>
            <a:off x="6248400" y="5437187"/>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 xmlns:a16="http://schemas.microsoft.com/office/drawing/2014/main" id="{FFA7B729-D025-4BC8-B42D-F15075A2A90C}"/>
              </a:ext>
            </a:extLst>
          </p:cNvPr>
          <p:cNvPicPr>
            <a:picLocks noGrp="1" noChangeAspect="1"/>
          </p:cNvPicPr>
          <p:nvPr>
            <p:ph idx="1"/>
          </p:nvPr>
        </p:nvPicPr>
        <p:blipFill rotWithShape="1">
          <a:blip r:embed="rId3"/>
          <a:srcRect l="13889" t="18291" r="14816" b="5991"/>
          <a:stretch/>
        </p:blipFill>
        <p:spPr>
          <a:xfrm>
            <a:off x="595204" y="1295400"/>
            <a:ext cx="7953592" cy="4751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9217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43D162-C33F-45A4-A204-DE71E326B49C}"/>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Networking</a:t>
            </a:r>
          </a:p>
        </p:txBody>
      </p:sp>
      <p:pic>
        <p:nvPicPr>
          <p:cNvPr id="5" name="Content Placeholder 4">
            <a:extLst>
              <a:ext uri="{FF2B5EF4-FFF2-40B4-BE49-F238E27FC236}">
                <a16:creationId xmlns="" xmlns:a16="http://schemas.microsoft.com/office/drawing/2014/main" id="{BFF99B7E-C380-48DE-9B07-AA7AACED0166}"/>
              </a:ext>
            </a:extLst>
          </p:cNvPr>
          <p:cNvPicPr>
            <a:picLocks noGrp="1" noChangeAspect="1"/>
          </p:cNvPicPr>
          <p:nvPr>
            <p:ph idx="1"/>
          </p:nvPr>
        </p:nvPicPr>
        <p:blipFill rotWithShape="1">
          <a:blip r:embed="rId3"/>
          <a:srcRect l="14399" t="8140" r="15644" b="10379"/>
          <a:stretch/>
        </p:blipFill>
        <p:spPr>
          <a:xfrm>
            <a:off x="670560" y="1295400"/>
            <a:ext cx="7863840" cy="5152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3669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9A298-CB7B-4F99-A622-ECC5205D2278}"/>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Resume Guide</a:t>
            </a:r>
          </a:p>
        </p:txBody>
      </p:sp>
      <p:sp>
        <p:nvSpPr>
          <p:cNvPr id="7" name="Rectangle 6">
            <a:extLst>
              <a:ext uri="{FF2B5EF4-FFF2-40B4-BE49-F238E27FC236}">
                <a16:creationId xmlns="" xmlns:a16="http://schemas.microsoft.com/office/drawing/2014/main" id="{8D68180D-AAFD-48CD-9CC1-04196DDC5201}"/>
              </a:ext>
            </a:extLst>
          </p:cNvPr>
          <p:cNvSpPr/>
          <p:nvPr/>
        </p:nvSpPr>
        <p:spPr>
          <a:xfrm>
            <a:off x="6248400" y="5437187"/>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 xmlns:a16="http://schemas.microsoft.com/office/drawing/2014/main" id="{6AE7D9A4-02E5-4CBA-BD6E-F34BEDD0D84D}"/>
              </a:ext>
            </a:extLst>
          </p:cNvPr>
          <p:cNvPicPr>
            <a:picLocks noChangeAspect="1"/>
          </p:cNvPicPr>
          <p:nvPr/>
        </p:nvPicPr>
        <p:blipFill rotWithShape="1">
          <a:blip r:embed="rId3"/>
          <a:srcRect l="14576" t="8935" r="15409" b="17458"/>
          <a:stretch/>
        </p:blipFill>
        <p:spPr>
          <a:xfrm>
            <a:off x="480060" y="1143000"/>
            <a:ext cx="8382000" cy="49568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9928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C7358-1F3D-4F75-8F90-D4878496C1FB}"/>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Path 5: New Skills </a:t>
            </a:r>
            <a:r>
              <a:rPr lang="en-US" sz="4400" dirty="0" smtClean="0">
                <a:latin typeface="Calibri" panose="020F0502020204030204" pitchFamily="34" charset="0"/>
                <a:cs typeface="Calibri" panose="020F0502020204030204" pitchFamily="34" charset="0"/>
              </a:rPr>
              <a:t>and </a:t>
            </a:r>
            <a:r>
              <a:rPr lang="en-US" sz="4400" dirty="0">
                <a:latin typeface="Calibri" panose="020F0502020204030204" pitchFamily="34" charset="0"/>
                <a:cs typeface="Calibri" panose="020F0502020204030204" pitchFamily="34" charset="0"/>
              </a:rPr>
              <a:t>Knowledge</a:t>
            </a:r>
          </a:p>
        </p:txBody>
      </p:sp>
      <p:sp>
        <p:nvSpPr>
          <p:cNvPr id="3" name="Content Placeholder 2">
            <a:extLst>
              <a:ext uri="{FF2B5EF4-FFF2-40B4-BE49-F238E27FC236}">
                <a16:creationId xmlns="" xmlns:a16="http://schemas.microsoft.com/office/drawing/2014/main" id="{D33DD40B-1385-4051-BF22-B00484E21ABF}"/>
              </a:ext>
            </a:extLst>
          </p:cNvPr>
          <p:cNvSpPr>
            <a:spLocks noGrp="1"/>
          </p:cNvSpPr>
          <p:nvPr>
            <p:ph idx="1"/>
          </p:nvPr>
        </p:nvSpPr>
        <p:spPr>
          <a:xfrm>
            <a:off x="914399" y="1600200"/>
            <a:ext cx="7747591" cy="4876800"/>
          </a:xfrm>
        </p:spPr>
        <p:txBody>
          <a:bodyPr/>
          <a:lstStyle/>
          <a:p>
            <a:pPr marL="0" indent="0">
              <a:buNone/>
            </a:pPr>
            <a:r>
              <a:rPr lang="en-US" sz="2400" b="1" dirty="0">
                <a:effectLst/>
                <a:latin typeface="Calibri" panose="020F0502020204030204" pitchFamily="34" charset="0"/>
                <a:cs typeface="Calibri" panose="020F0502020204030204" pitchFamily="34" charset="0"/>
              </a:rPr>
              <a:t>Goal</a:t>
            </a:r>
            <a:r>
              <a:rPr lang="en-US" sz="1800" b="1" dirty="0">
                <a:effectLst/>
                <a:latin typeface="Calibri" panose="020F0502020204030204" pitchFamily="34" charset="0"/>
                <a:cs typeface="Calibri" panose="020F0502020204030204" pitchFamily="34" charset="0"/>
              </a:rPr>
              <a:t/>
            </a:r>
            <a:br>
              <a:rPr lang="en-US" sz="1800" b="1"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Help participants develop new skills and knowledge, so they are better positioned to find a career job as </a:t>
            </a:r>
            <a:r>
              <a:rPr lang="en-US" sz="1600" dirty="0" smtClean="0">
                <a:effectLst/>
                <a:latin typeface="Calibri" panose="020F0502020204030204" pitchFamily="34" charset="0"/>
                <a:cs typeface="Calibri" panose="020F0502020204030204" pitchFamily="34" charset="0"/>
              </a:rPr>
              <a:t>businesses reopen. </a:t>
            </a:r>
            <a:r>
              <a:rPr lang="en-US" sz="1600" dirty="0">
                <a:effectLst/>
                <a:latin typeface="Calibri" panose="020F0502020204030204" pitchFamily="34" charset="0"/>
                <a:cs typeface="Calibri" panose="020F0502020204030204" pitchFamily="34" charset="0"/>
              </a:rPr>
              <a:t>Provide links to free online education resources, information about in-demand credentials with short-term preparation requirements, and apprenticeship opportunities.</a:t>
            </a:r>
          </a:p>
          <a:p>
            <a:pPr marL="0" indent="0">
              <a:buNone/>
            </a:pPr>
            <a:r>
              <a:rPr lang="en-US" sz="1800" dirty="0">
                <a:effectLst/>
                <a:latin typeface="Calibri" panose="020F0502020204030204" pitchFamily="34" charset="0"/>
                <a:cs typeface="Calibri" panose="020F0502020204030204" pitchFamily="34" charset="0"/>
              </a:rPr>
              <a:t/>
            </a:r>
            <a:br>
              <a:rPr lang="en-US" sz="1800" dirty="0">
                <a:effectLst/>
                <a:latin typeface="Calibri" panose="020F0502020204030204" pitchFamily="34" charset="0"/>
                <a:cs typeface="Calibri" panose="020F0502020204030204" pitchFamily="34" charset="0"/>
              </a:rPr>
            </a:br>
            <a:r>
              <a:rPr lang="en-US" sz="2400" b="1" dirty="0">
                <a:effectLst/>
                <a:latin typeface="Calibri" panose="020F0502020204030204" pitchFamily="34" charset="0"/>
                <a:cs typeface="Calibri" panose="020F0502020204030204" pitchFamily="34" charset="0"/>
              </a:rPr>
              <a:t>Objectives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Learn about a variety of free and low-cost online training and education websites and opportunities</a:t>
            </a: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Research training options in their local area for 1-2 occupation areas. Identify key information including school name and location, program name and contact information, prerequisites, program length, approximate cost, and options for online study/current delivery </a:t>
            </a:r>
            <a:r>
              <a:rPr lang="en-US" sz="1600" dirty="0" smtClean="0">
                <a:effectLst/>
                <a:latin typeface="Calibri" panose="020F0502020204030204" pitchFamily="34" charset="0"/>
                <a:cs typeface="Calibri" panose="020F0502020204030204" pitchFamily="34" charset="0"/>
              </a:rPr>
              <a:t>methods.</a:t>
            </a:r>
            <a:endParaRPr lang="en-US" sz="1600" dirty="0">
              <a:effectLst/>
              <a:latin typeface="Calibri" panose="020F0502020204030204" pitchFamily="34" charset="0"/>
              <a:cs typeface="Calibri" panose="020F0502020204030204" pitchFamily="34" charset="0"/>
            </a:endParaRPr>
          </a:p>
          <a:p>
            <a:pPr marL="514350" indent="-457200">
              <a:buSzPct val="100000"/>
              <a:buFont typeface="+mj-lt"/>
              <a:buAutoNum type="arabicPeriod"/>
            </a:pPr>
            <a:r>
              <a:rPr lang="en-US" sz="1600" dirty="0">
                <a:effectLst/>
                <a:latin typeface="Calibri" panose="020F0502020204030204" pitchFamily="34" charset="0"/>
                <a:cs typeface="Calibri" panose="020F0502020204030204" pitchFamily="34" charset="0"/>
              </a:rPr>
              <a:t>If interested, identify 1-3 apprenticeship sponsors in the local area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to contact regarding potential current and near future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opportunities</a:t>
            </a:r>
          </a:p>
          <a:p>
            <a:endParaRPr lang="en-US" sz="2000" dirty="0">
              <a:effectLst/>
            </a:endParaRPr>
          </a:p>
          <a:p>
            <a:pPr lvl="1"/>
            <a:endParaRPr lang="en-US" sz="1600" dirty="0">
              <a:effectLst/>
            </a:endParaRPr>
          </a:p>
          <a:p>
            <a:endParaRPr lang="en-US" dirty="0"/>
          </a:p>
        </p:txBody>
      </p:sp>
    </p:spTree>
    <p:extLst>
      <p:ext uri="{BB962C8B-B14F-4D97-AF65-F5344CB8AC3E}">
        <p14:creationId xmlns:p14="http://schemas.microsoft.com/office/powerpoint/2010/main" val="3725775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A1AE71-9C60-4B74-8A9F-D39AAAE47A0E}"/>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Path 5: New Skills </a:t>
            </a:r>
            <a:r>
              <a:rPr lang="en-US" sz="4400" dirty="0" smtClean="0">
                <a:latin typeface="Calibri" panose="020F0502020204030204" pitchFamily="34" charset="0"/>
                <a:cs typeface="Calibri" panose="020F0502020204030204" pitchFamily="34" charset="0"/>
              </a:rPr>
              <a:t>and </a:t>
            </a:r>
            <a:r>
              <a:rPr lang="en-US" sz="4400" dirty="0">
                <a:latin typeface="Calibri" panose="020F0502020204030204" pitchFamily="34" charset="0"/>
                <a:cs typeface="Calibri" panose="020F0502020204030204" pitchFamily="34" charset="0"/>
              </a:rPr>
              <a:t>Knowledge</a:t>
            </a:r>
          </a:p>
        </p:txBody>
      </p:sp>
      <p:sp>
        <p:nvSpPr>
          <p:cNvPr id="4" name="Content Placeholder 2">
            <a:extLst>
              <a:ext uri="{FF2B5EF4-FFF2-40B4-BE49-F238E27FC236}">
                <a16:creationId xmlns="" xmlns:a16="http://schemas.microsoft.com/office/drawing/2014/main" id="{83D18897-7BEA-4195-A0ED-4BC97CE9576A}"/>
              </a:ext>
            </a:extLst>
          </p:cNvPr>
          <p:cNvSpPr txBox="1">
            <a:spLocks/>
          </p:cNvSpPr>
          <p:nvPr/>
        </p:nvSpPr>
        <p:spPr bwMode="auto">
          <a:xfrm>
            <a:off x="914400" y="1600200"/>
            <a:ext cx="779907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SzPct val="80000"/>
              <a:buFont typeface="Wingdings" pitchFamily="2" charset="2"/>
              <a:buChar char="Ø"/>
              <a:defRPr sz="3200">
                <a:solidFill>
                  <a:srgbClr val="000000"/>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rgbClr val="000000"/>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bg1"/>
              </a:buClr>
              <a:buChar char="•"/>
              <a:defRPr sz="2400">
                <a:solidFill>
                  <a:srgbClr val="000000"/>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rgbClr val="000000"/>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C0C0C0"/>
                  </a:outerShdw>
                </a:effectLst>
                <a:latin typeface="+mn-lt"/>
              </a:defRPr>
            </a:lvl9pPr>
          </a:lstStyle>
          <a:p>
            <a:pPr marL="0" indent="0">
              <a:buFont typeface="Wingdings" pitchFamily="2" charset="2"/>
              <a:buNone/>
            </a:pPr>
            <a:r>
              <a:rPr lang="en-US" sz="2400" b="1" kern="0" dirty="0">
                <a:effectLst/>
                <a:latin typeface="Calibri" panose="020F0502020204030204" pitchFamily="34" charset="0"/>
                <a:cs typeface="Calibri" panose="020F0502020204030204" pitchFamily="34" charset="0"/>
              </a:rPr>
              <a:t>Key Resources</a:t>
            </a:r>
          </a:p>
          <a:p>
            <a:pPr marL="0" indent="0">
              <a:buFont typeface="Wingdings" pitchFamily="2" charset="2"/>
              <a:buNone/>
            </a:pPr>
            <a:endParaRPr lang="en-US" sz="2000" b="1" kern="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000" b="1" kern="0" dirty="0">
                <a:effectLst/>
                <a:latin typeface="Calibri" panose="020F0502020204030204" pitchFamily="34" charset="0"/>
                <a:cs typeface="Calibri" panose="020F0502020204030204" pitchFamily="34" charset="0"/>
              </a:rPr>
              <a:t>Employment Recovery website  </a:t>
            </a:r>
            <a:r>
              <a:rPr lang="en-US" sz="2000" dirty="0" smtClean="0">
                <a:solidFill>
                  <a:schemeClr val="tx2">
                    <a:lumMod val="50000"/>
                  </a:schemeClr>
                </a:solidFill>
                <a:effectLst/>
                <a:latin typeface="Calibri" panose="020F0502020204030204" pitchFamily="34" charset="0"/>
                <a:cs typeface="Calibri" panose="020F0502020204030204" pitchFamily="34" charset="0"/>
                <a:hlinkClick r:id="rId3"/>
              </a:rPr>
              <a:t>www.careeronestop.org/EmploymentRecovery/</a:t>
            </a:r>
            <a:endParaRPr lang="en-US" sz="1400" b="1" kern="0" dirty="0">
              <a:solidFill>
                <a:schemeClr val="tx2">
                  <a:lumMod val="50000"/>
                </a:schemeClr>
              </a:solidFill>
              <a:effectLst/>
              <a:latin typeface="Calibri" panose="020F0502020204030204" pitchFamily="34" charset="0"/>
              <a:cs typeface="Calibri" panose="020F0502020204030204" pitchFamily="34" charset="0"/>
            </a:endParaRPr>
          </a:p>
          <a:p>
            <a:pPr>
              <a:buFont typeface="Wingdings" panose="05000000000000000000" pitchFamily="2" charset="2"/>
              <a:buChar char="v"/>
            </a:pPr>
            <a:endParaRPr lang="en-US" sz="2000" b="1" kern="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000" b="1" kern="0" dirty="0">
                <a:effectLst/>
                <a:latin typeface="Calibri" panose="020F0502020204030204" pitchFamily="34" charset="0"/>
                <a:cs typeface="Calibri" panose="020F0502020204030204" pitchFamily="34" charset="0"/>
              </a:rPr>
              <a:t>CareerOneStop website </a:t>
            </a:r>
            <a:br>
              <a:rPr lang="en-US" sz="2000" b="1" kern="0" dirty="0">
                <a:effectLst/>
                <a:latin typeface="Calibri" panose="020F0502020204030204" pitchFamily="34" charset="0"/>
                <a:cs typeface="Calibri" panose="020F0502020204030204" pitchFamily="34" charset="0"/>
              </a:rPr>
            </a:br>
            <a:r>
              <a:rPr lang="en-US" sz="2000" kern="0" dirty="0" smtClean="0">
                <a:solidFill>
                  <a:schemeClr val="tx2">
                    <a:lumMod val="50000"/>
                  </a:schemeClr>
                </a:solidFill>
                <a:effectLst/>
                <a:latin typeface="Calibri" panose="020F0502020204030204" pitchFamily="34" charset="0"/>
                <a:cs typeface="Calibri" panose="020F0502020204030204" pitchFamily="34" charset="0"/>
                <a:hlinkClick r:id="rId4"/>
              </a:rPr>
              <a:t>www.careeronestop.org</a:t>
            </a:r>
            <a:endParaRPr lang="en-US" sz="2000" b="1" kern="0" dirty="0">
              <a:solidFill>
                <a:schemeClr val="tx2">
                  <a:lumMod val="50000"/>
                </a:schemeClr>
              </a:solidFill>
              <a:effectLst/>
              <a:latin typeface="Calibri" panose="020F0502020204030204" pitchFamily="34" charset="0"/>
              <a:cs typeface="Calibri" panose="020F0502020204030204" pitchFamily="34" charset="0"/>
            </a:endParaRPr>
          </a:p>
          <a:p>
            <a:pPr lvl="2">
              <a:buClr>
                <a:schemeClr val="accent2"/>
              </a:buClr>
            </a:pPr>
            <a:r>
              <a:rPr lang="en-US" sz="1800" kern="0" dirty="0">
                <a:effectLst/>
                <a:latin typeface="Calibri" panose="020F0502020204030204" pitchFamily="34" charset="0"/>
                <a:cs typeface="Calibri" panose="020F0502020204030204" pitchFamily="34" charset="0"/>
              </a:rPr>
              <a:t>Content on </a:t>
            </a:r>
            <a:r>
              <a:rPr lang="en-US" sz="1800" kern="0" dirty="0" smtClean="0">
                <a:effectLst/>
                <a:latin typeface="Calibri" panose="020F0502020204030204" pitchFamily="34" charset="0"/>
                <a:cs typeface="Calibri" panose="020F0502020204030204" pitchFamily="34" charset="0"/>
              </a:rPr>
              <a:t>Free </a:t>
            </a:r>
            <a:r>
              <a:rPr lang="en-US" sz="1800" kern="0" dirty="0">
                <a:effectLst/>
                <a:latin typeface="Calibri" panose="020F0502020204030204" pitchFamily="34" charset="0"/>
                <a:cs typeface="Calibri" panose="020F0502020204030204" pitchFamily="34" charset="0"/>
              </a:rPr>
              <a:t>and </a:t>
            </a:r>
            <a:r>
              <a:rPr lang="en-US" sz="1800" kern="0" dirty="0" smtClean="0">
                <a:effectLst/>
                <a:latin typeface="Calibri" panose="020F0502020204030204" pitchFamily="34" charset="0"/>
                <a:cs typeface="Calibri" panose="020F0502020204030204" pitchFamily="34" charset="0"/>
              </a:rPr>
              <a:t>Low-Cost Training</a:t>
            </a:r>
            <a:endParaRPr lang="en-US" sz="1800" kern="0" dirty="0">
              <a:effectLst/>
              <a:latin typeface="Calibri" panose="020F0502020204030204" pitchFamily="34" charset="0"/>
              <a:cs typeface="Calibri" panose="020F0502020204030204" pitchFamily="34" charset="0"/>
            </a:endParaRPr>
          </a:p>
          <a:p>
            <a:pPr lvl="2">
              <a:buClr>
                <a:schemeClr val="accent2"/>
              </a:buClr>
            </a:pPr>
            <a:r>
              <a:rPr lang="en-US" sz="1800" kern="0" dirty="0">
                <a:effectLst/>
                <a:latin typeface="Calibri" panose="020F0502020204030204" pitchFamily="34" charset="0"/>
                <a:cs typeface="Calibri" panose="020F0502020204030204" pitchFamily="34" charset="0"/>
              </a:rPr>
              <a:t>Local Training Finder</a:t>
            </a:r>
          </a:p>
          <a:p>
            <a:pPr lvl="2">
              <a:buClr>
                <a:schemeClr val="accent2"/>
              </a:buClr>
            </a:pPr>
            <a:r>
              <a:rPr lang="en-US" sz="1800" kern="0" dirty="0">
                <a:effectLst/>
                <a:latin typeface="Calibri" panose="020F0502020204030204" pitchFamily="34" charset="0"/>
                <a:cs typeface="Calibri" panose="020F0502020204030204" pitchFamily="34" charset="0"/>
              </a:rPr>
              <a:t>Certification Finder</a:t>
            </a:r>
          </a:p>
          <a:p>
            <a:pPr lvl="2">
              <a:buClr>
                <a:schemeClr val="accent2"/>
              </a:buClr>
            </a:pPr>
            <a:r>
              <a:rPr lang="en-US" sz="1800" kern="0" dirty="0">
                <a:effectLst/>
                <a:latin typeface="Calibri" panose="020F0502020204030204" pitchFamily="34" charset="0"/>
                <a:cs typeface="Calibri" panose="020F0502020204030204" pitchFamily="34" charset="0"/>
              </a:rPr>
              <a:t>Apprenticeship.gov</a:t>
            </a:r>
          </a:p>
          <a:p>
            <a:endParaRPr lang="en-US" b="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9584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2FDDB6-69E5-4264-9057-1BED259B2298}"/>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Training Options</a:t>
            </a:r>
          </a:p>
        </p:txBody>
      </p:sp>
      <p:pic>
        <p:nvPicPr>
          <p:cNvPr id="4" name="Content Placeholder 3">
            <a:extLst>
              <a:ext uri="{FF2B5EF4-FFF2-40B4-BE49-F238E27FC236}">
                <a16:creationId xmlns="" xmlns:a16="http://schemas.microsoft.com/office/drawing/2014/main" id="{1CA170BC-F9F7-4F93-A182-6FD79AAA4307}"/>
              </a:ext>
            </a:extLst>
          </p:cNvPr>
          <p:cNvPicPr>
            <a:picLocks noGrp="1" noChangeAspect="1"/>
          </p:cNvPicPr>
          <p:nvPr>
            <p:ph idx="1"/>
          </p:nvPr>
        </p:nvPicPr>
        <p:blipFill rotWithShape="1">
          <a:blip r:embed="rId3"/>
          <a:srcRect l="14582" t="8248" r="15800" b="9996"/>
          <a:stretch/>
        </p:blipFill>
        <p:spPr>
          <a:xfrm>
            <a:off x="609600" y="1219200"/>
            <a:ext cx="8153400" cy="5385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2085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BB07FB-8AE2-4276-9E78-3011C4864864}"/>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Local Training Finder</a:t>
            </a:r>
          </a:p>
        </p:txBody>
      </p:sp>
      <p:pic>
        <p:nvPicPr>
          <p:cNvPr id="4" name="Content Placeholder 3">
            <a:extLst>
              <a:ext uri="{FF2B5EF4-FFF2-40B4-BE49-F238E27FC236}">
                <a16:creationId xmlns="" xmlns:a16="http://schemas.microsoft.com/office/drawing/2014/main" id="{A59B3266-2450-4D8B-9BA9-301D32ED01B7}"/>
              </a:ext>
            </a:extLst>
          </p:cNvPr>
          <p:cNvPicPr>
            <a:picLocks noGrp="1" noChangeAspect="1"/>
          </p:cNvPicPr>
          <p:nvPr>
            <p:ph idx="1"/>
          </p:nvPr>
        </p:nvPicPr>
        <p:blipFill rotWithShape="1">
          <a:blip r:embed="rId3"/>
          <a:srcRect l="14550" t="8875" r="15345" b="9997"/>
          <a:stretch/>
        </p:blipFill>
        <p:spPr>
          <a:xfrm>
            <a:off x="609600" y="1219200"/>
            <a:ext cx="8077200"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927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69503-36C7-4CEC-BE19-AC64BC67D56F}"/>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Certification Finder</a:t>
            </a:r>
          </a:p>
        </p:txBody>
      </p:sp>
      <p:pic>
        <p:nvPicPr>
          <p:cNvPr id="4" name="Content Placeholder 3">
            <a:extLst>
              <a:ext uri="{FF2B5EF4-FFF2-40B4-BE49-F238E27FC236}">
                <a16:creationId xmlns="" xmlns:a16="http://schemas.microsoft.com/office/drawing/2014/main" id="{E514D8AD-39BD-4491-956E-2DA3431DC0B0}"/>
              </a:ext>
            </a:extLst>
          </p:cNvPr>
          <p:cNvPicPr>
            <a:picLocks noGrp="1" noChangeAspect="1"/>
          </p:cNvPicPr>
          <p:nvPr>
            <p:ph idx="1"/>
          </p:nvPr>
        </p:nvPicPr>
        <p:blipFill rotWithShape="1">
          <a:blip r:embed="rId3"/>
          <a:srcRect l="18518" t="7700" r="19444" b="9996"/>
          <a:stretch/>
        </p:blipFill>
        <p:spPr>
          <a:xfrm>
            <a:off x="1295400" y="1066800"/>
            <a:ext cx="7315200" cy="5459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8097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88BDDE-0326-4287-9F49-DCFED596C277}"/>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Apprenticeship.gov</a:t>
            </a:r>
          </a:p>
        </p:txBody>
      </p:sp>
      <p:sp>
        <p:nvSpPr>
          <p:cNvPr id="5" name="Rectangle 4">
            <a:extLst>
              <a:ext uri="{FF2B5EF4-FFF2-40B4-BE49-F238E27FC236}">
                <a16:creationId xmlns="" xmlns:a16="http://schemas.microsoft.com/office/drawing/2014/main" id="{78DB3040-3E69-4B89-9C73-2BDF00BCD259}"/>
              </a:ext>
            </a:extLst>
          </p:cNvPr>
          <p:cNvSpPr/>
          <p:nvPr/>
        </p:nvSpPr>
        <p:spPr>
          <a:xfrm>
            <a:off x="6248400" y="5437187"/>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 xmlns:a16="http://schemas.microsoft.com/office/drawing/2014/main" id="{311A6723-A83D-4383-93A1-AC2999AA3320}"/>
              </a:ext>
            </a:extLst>
          </p:cNvPr>
          <p:cNvPicPr>
            <a:picLocks noGrp="1" noChangeAspect="1"/>
          </p:cNvPicPr>
          <p:nvPr>
            <p:ph idx="1"/>
          </p:nvPr>
        </p:nvPicPr>
        <p:blipFill rotWithShape="1">
          <a:blip r:embed="rId3"/>
          <a:srcRect t="10991" b="19873"/>
          <a:stretch/>
        </p:blipFill>
        <p:spPr>
          <a:xfrm>
            <a:off x="152400" y="1676400"/>
            <a:ext cx="8860971" cy="350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392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D1A90B-4379-4B74-A9DC-296AC8DA4261}"/>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Low-Tech Solutions</a:t>
            </a:r>
          </a:p>
        </p:txBody>
      </p:sp>
      <p:sp>
        <p:nvSpPr>
          <p:cNvPr id="3" name="Content Placeholder 2">
            <a:extLst>
              <a:ext uri="{FF2B5EF4-FFF2-40B4-BE49-F238E27FC236}">
                <a16:creationId xmlns="" xmlns:a16="http://schemas.microsoft.com/office/drawing/2014/main" id="{28833A3E-3766-4484-9BD3-2BD2A7436376}"/>
              </a:ext>
            </a:extLst>
          </p:cNvPr>
          <p:cNvSpPr>
            <a:spLocks noGrp="1"/>
          </p:cNvSpPr>
          <p:nvPr>
            <p:ph idx="1"/>
          </p:nvPr>
        </p:nvSpPr>
        <p:spPr>
          <a:xfrm>
            <a:off x="457200" y="1295400"/>
            <a:ext cx="8229600" cy="4830763"/>
          </a:xfrm>
        </p:spPr>
        <p:txBody>
          <a:bodyPr/>
          <a:lstStyle/>
          <a:p>
            <a:pPr>
              <a:buFont typeface="Wingdings" panose="05000000000000000000" pitchFamily="2" charset="2"/>
              <a:buChar char="v"/>
            </a:pPr>
            <a:r>
              <a:rPr lang="en-US" sz="2000" dirty="0">
                <a:effectLst/>
                <a:latin typeface="Calibri" panose="020F0502020204030204" pitchFamily="34" charset="0"/>
                <a:cs typeface="Calibri" panose="020F0502020204030204" pitchFamily="34" charset="0"/>
              </a:rPr>
              <a:t>If you conduct phone meetings with customers, you may work through steps of any of these pathways using question and answer. You may choose to access CareerOneStop to walk the customer through tool results, and make recommendations for steps they can complete on </a:t>
            </a:r>
            <a:br>
              <a:rPr lang="en-US" sz="2000" dirty="0">
                <a:effectLst/>
                <a:latin typeface="Calibri" panose="020F0502020204030204" pitchFamily="34" charset="0"/>
                <a:cs typeface="Calibri" panose="020F0502020204030204" pitchFamily="34" charset="0"/>
              </a:rPr>
            </a:br>
            <a:r>
              <a:rPr lang="en-US" sz="2000" dirty="0">
                <a:effectLst/>
                <a:latin typeface="Calibri" panose="020F0502020204030204" pitchFamily="34" charset="0"/>
                <a:cs typeface="Calibri" panose="020F0502020204030204" pitchFamily="34" charset="0"/>
              </a:rPr>
              <a:t>their own. </a:t>
            </a:r>
          </a:p>
          <a:p>
            <a:pPr>
              <a:buFont typeface="Wingdings" panose="05000000000000000000" pitchFamily="2" charset="2"/>
              <a:buChar char="v"/>
            </a:pPr>
            <a:endParaRPr lang="en-US" sz="200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000" dirty="0">
                <a:effectLst/>
                <a:latin typeface="Calibri" panose="020F0502020204030204" pitchFamily="34" charset="0"/>
                <a:cs typeface="Calibri" panose="020F0502020204030204" pitchFamily="34" charset="0"/>
              </a:rPr>
              <a:t>For any of these pathways, you may print out and mail the “homework” documents for customer to complete at home with assistance from a more experienced </a:t>
            </a:r>
            <a:r>
              <a:rPr lang="en-US" sz="2000" dirty="0" smtClean="0">
                <a:effectLst/>
                <a:latin typeface="Calibri" panose="020F0502020204030204" pitchFamily="34" charset="0"/>
                <a:cs typeface="Calibri" panose="020F0502020204030204" pitchFamily="34" charset="0"/>
              </a:rPr>
              <a:t>internet </a:t>
            </a:r>
            <a:r>
              <a:rPr lang="en-US" sz="2000" dirty="0">
                <a:effectLst/>
                <a:latin typeface="Calibri" panose="020F0502020204030204" pitchFamily="34" charset="0"/>
                <a:cs typeface="Calibri" panose="020F0502020204030204" pitchFamily="34" charset="0"/>
              </a:rPr>
              <a:t>user. Find links on the Career Advisors page.</a:t>
            </a:r>
          </a:p>
          <a:p>
            <a:pPr>
              <a:buFont typeface="Wingdings" panose="05000000000000000000" pitchFamily="2" charset="2"/>
              <a:buChar char="v"/>
            </a:pPr>
            <a:endParaRPr lang="en-US" sz="200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000" dirty="0">
                <a:effectLst/>
                <a:latin typeface="Calibri" panose="020F0502020204030204" pitchFamily="34" charset="0"/>
                <a:cs typeface="Calibri" panose="020F0502020204030204" pitchFamily="34" charset="0"/>
              </a:rPr>
              <a:t>Other ideas webinar participants have been practicing for low-tech </a:t>
            </a:r>
            <a:br>
              <a:rPr lang="en-US" sz="2000" dirty="0">
                <a:effectLst/>
                <a:latin typeface="Calibri" panose="020F0502020204030204" pitchFamily="34" charset="0"/>
                <a:cs typeface="Calibri" panose="020F0502020204030204" pitchFamily="34" charset="0"/>
              </a:rPr>
            </a:br>
            <a:r>
              <a:rPr lang="en-US" sz="2000" dirty="0">
                <a:effectLst/>
                <a:latin typeface="Calibri" panose="020F0502020204030204" pitchFamily="34" charset="0"/>
                <a:cs typeface="Calibri" panose="020F0502020204030204" pitchFamily="34" charset="0"/>
              </a:rPr>
              <a:t>service delivery? </a:t>
            </a:r>
          </a:p>
        </p:txBody>
      </p:sp>
    </p:spTree>
    <p:extLst>
      <p:ext uri="{BB962C8B-B14F-4D97-AF65-F5344CB8AC3E}">
        <p14:creationId xmlns:p14="http://schemas.microsoft.com/office/powerpoint/2010/main" val="60526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 y="0"/>
            <a:ext cx="9139480" cy="6854610"/>
          </a:xfrm>
          <a:prstGeom prst="rect">
            <a:avLst/>
          </a:prstGeom>
        </p:spPr>
      </p:pic>
      <p:sp>
        <p:nvSpPr>
          <p:cNvPr id="5" name="Text Box 13"/>
          <p:cNvSpPr txBox="1">
            <a:spLocks noChangeArrowheads="1"/>
          </p:cNvSpPr>
          <p:nvPr/>
        </p:nvSpPr>
        <p:spPr bwMode="auto">
          <a:xfrm>
            <a:off x="3352800" y="5257800"/>
            <a:ext cx="5638800" cy="1077218"/>
          </a:xfrm>
          <a:prstGeom prst="rect">
            <a:avLst/>
          </a:prstGeom>
          <a:noFill/>
          <a:ln w="9525">
            <a:noFill/>
            <a:miter lim="800000"/>
            <a:headEnd/>
            <a:tailEnd/>
          </a:ln>
        </p:spPr>
        <p:txBody>
          <a:bodyPr wrap="square">
            <a:spAutoFit/>
          </a:bodyPr>
          <a:lstStyle/>
          <a:p>
            <a:pPr marL="0" marR="0" lvl="0" indent="0" algn="r" defTabSz="914400" rtl="0" eaLnBrk="1" fontAlgn="auto" latinLnBrk="0" hangingPunct="1">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Using CareerOneStop to Provide Virtual Career and Job Services</a:t>
            </a:r>
          </a:p>
        </p:txBody>
      </p:sp>
    </p:spTree>
    <p:extLst>
      <p:ext uri="{BB962C8B-B14F-4D97-AF65-F5344CB8AC3E}">
        <p14:creationId xmlns:p14="http://schemas.microsoft.com/office/powerpoint/2010/main" val="32266088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Counselor Resources </a:t>
            </a:r>
          </a:p>
        </p:txBody>
      </p:sp>
      <p:sp>
        <p:nvSpPr>
          <p:cNvPr id="5" name="Rectangle 4">
            <a:extLst>
              <a:ext uri="{FF2B5EF4-FFF2-40B4-BE49-F238E27FC236}">
                <a16:creationId xmlns="" xmlns:a16="http://schemas.microsoft.com/office/drawing/2014/main" id="{767E7B90-F7A3-4073-A5B7-11CD14A364CD}"/>
              </a:ext>
            </a:extLst>
          </p:cNvPr>
          <p:cNvSpPr/>
          <p:nvPr/>
        </p:nvSpPr>
        <p:spPr>
          <a:xfrm>
            <a:off x="6248400" y="5437187"/>
            <a:ext cx="2438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 xmlns:a16="http://schemas.microsoft.com/office/drawing/2014/main" id="{8056BDD1-0767-4389-818B-C7E543D5A61D}"/>
              </a:ext>
            </a:extLst>
          </p:cNvPr>
          <p:cNvPicPr>
            <a:picLocks noChangeAspect="1"/>
          </p:cNvPicPr>
          <p:nvPr/>
        </p:nvPicPr>
        <p:blipFill rotWithShape="1">
          <a:blip r:embed="rId3"/>
          <a:srcRect l="14410" t="8783" r="15337" b="5185"/>
          <a:stretch/>
        </p:blipFill>
        <p:spPr>
          <a:xfrm>
            <a:off x="782955" y="1143000"/>
            <a:ext cx="7578090" cy="5220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761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73CFB3-000A-456F-8AF2-5C9A3ED05A3E}"/>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Outreach Materials</a:t>
            </a:r>
          </a:p>
        </p:txBody>
      </p:sp>
      <p:pic>
        <p:nvPicPr>
          <p:cNvPr id="4" name="Content Placeholder 3">
            <a:extLst>
              <a:ext uri="{FF2B5EF4-FFF2-40B4-BE49-F238E27FC236}">
                <a16:creationId xmlns="" xmlns:a16="http://schemas.microsoft.com/office/drawing/2014/main" id="{1D2275C3-65AC-44B1-B25F-6F1F714C7819}"/>
              </a:ext>
            </a:extLst>
          </p:cNvPr>
          <p:cNvPicPr>
            <a:picLocks noGrp="1" noChangeAspect="1"/>
          </p:cNvPicPr>
          <p:nvPr>
            <p:ph idx="1"/>
          </p:nvPr>
        </p:nvPicPr>
        <p:blipFill rotWithShape="1">
          <a:blip r:embed="rId3"/>
          <a:srcRect l="14310" t="7990" r="15182" b="9996"/>
          <a:stretch/>
        </p:blipFill>
        <p:spPr>
          <a:xfrm>
            <a:off x="533399" y="1295399"/>
            <a:ext cx="8077201" cy="5284787"/>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 xmlns:a16="http://schemas.microsoft.com/office/drawing/2014/main" id="{4EFB1EC8-B134-4E18-9C99-53F206694B66}"/>
              </a:ext>
            </a:extLst>
          </p:cNvPr>
          <p:cNvCxnSpPr>
            <a:cxnSpLocks/>
          </p:cNvCxnSpPr>
          <p:nvPr/>
        </p:nvCxnSpPr>
        <p:spPr>
          <a:xfrm>
            <a:off x="4495800" y="3733800"/>
            <a:ext cx="99060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21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25D68-8B46-4703-995C-68141F452AD2}"/>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Current Challenges</a:t>
            </a:r>
          </a:p>
        </p:txBody>
      </p:sp>
      <p:sp>
        <p:nvSpPr>
          <p:cNvPr id="3" name="Content Placeholder 2">
            <a:extLst>
              <a:ext uri="{FF2B5EF4-FFF2-40B4-BE49-F238E27FC236}">
                <a16:creationId xmlns="" xmlns:a16="http://schemas.microsoft.com/office/drawing/2014/main" id="{3B74BD66-394C-4CF3-9DF8-49886DF49809}"/>
              </a:ext>
            </a:extLst>
          </p:cNvPr>
          <p:cNvSpPr>
            <a:spLocks noGrp="1"/>
          </p:cNvSpPr>
          <p:nvPr>
            <p:ph idx="1"/>
          </p:nvPr>
        </p:nvSpPr>
        <p:spPr>
          <a:xfrm>
            <a:off x="457200" y="1905000"/>
            <a:ext cx="8229600" cy="3657599"/>
          </a:xfrm>
        </p:spPr>
        <p:txBody>
          <a:bodyPr/>
          <a:lstStyle/>
          <a:p>
            <a:pPr marL="0" indent="0" algn="ctr">
              <a:buNone/>
            </a:pPr>
            <a:r>
              <a:rPr lang="en-US" sz="3600" dirty="0">
                <a:effectLst/>
                <a:latin typeface="Calibri" panose="020F0502020204030204" pitchFamily="34" charset="0"/>
                <a:cs typeface="Calibri" panose="020F0502020204030204" pitchFamily="34" charset="0"/>
              </a:rPr>
              <a:t>Many employment services transitioned to online formats when </a:t>
            </a:r>
            <a:r>
              <a:rPr lang="en-US" sz="3600" dirty="0" smtClean="0">
                <a:effectLst/>
                <a:latin typeface="Calibri" panose="020F0502020204030204" pitchFamily="34" charset="0"/>
                <a:cs typeface="Calibri" panose="020F0502020204030204" pitchFamily="34" charset="0"/>
              </a:rPr>
              <a:t>in-person </a:t>
            </a:r>
            <a:r>
              <a:rPr lang="en-US" sz="3600" dirty="0">
                <a:effectLst/>
                <a:latin typeface="Calibri" panose="020F0502020204030204" pitchFamily="34" charset="0"/>
                <a:cs typeface="Calibri" panose="020F0502020204030204" pitchFamily="34" charset="0"/>
              </a:rPr>
              <a:t>employment counseling sites closed or reduced their hours, at the same time that demand for services has grown.</a:t>
            </a:r>
          </a:p>
          <a:p>
            <a:pPr marL="0" indent="0" algn="ctr">
              <a:buNone/>
            </a:pPr>
            <a:endParaRPr lang="en-US" sz="36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2421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Agenda</a:t>
            </a:r>
          </a:p>
        </p:txBody>
      </p:sp>
      <p:sp>
        <p:nvSpPr>
          <p:cNvPr id="3" name="Content Placeholder 2"/>
          <p:cNvSpPr>
            <a:spLocks noGrp="1"/>
          </p:cNvSpPr>
          <p:nvPr>
            <p:ph idx="1"/>
          </p:nvPr>
        </p:nvSpPr>
        <p:spPr>
          <a:xfrm>
            <a:off x="914400" y="1600200"/>
            <a:ext cx="7772400" cy="4525963"/>
          </a:xfrm>
        </p:spPr>
        <p:txBody>
          <a:bodyPr/>
          <a:lstStyle/>
          <a:p>
            <a:pPr>
              <a:buFont typeface="Wingdings" panose="05000000000000000000" pitchFamily="2" charset="2"/>
              <a:buChar char="v"/>
            </a:pPr>
            <a:r>
              <a:rPr lang="en-US" sz="2800" dirty="0">
                <a:effectLst/>
                <a:latin typeface="Calibri" panose="020F0502020204030204" pitchFamily="34" charset="0"/>
                <a:cs typeface="Calibri" panose="020F0502020204030204" pitchFamily="34" charset="0"/>
              </a:rPr>
              <a:t>Brief CareerOneStop overview</a:t>
            </a:r>
          </a:p>
          <a:p>
            <a:pPr marL="0" indent="0">
              <a:buNone/>
            </a:pPr>
            <a:endParaRPr lang="en-US" sz="100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a:effectLst/>
                <a:latin typeface="Calibri" panose="020F0502020204030204" pitchFamily="34" charset="0"/>
                <a:cs typeface="Calibri" panose="020F0502020204030204" pitchFamily="34" charset="0"/>
              </a:rPr>
              <a:t>What are the current needs of customers?</a:t>
            </a:r>
          </a:p>
          <a:p>
            <a:pPr marL="0" indent="0">
              <a:buNone/>
            </a:pPr>
            <a:endParaRPr lang="en-US" sz="100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a:effectLst/>
                <a:latin typeface="Calibri" panose="020F0502020204030204" pitchFamily="34" charset="0"/>
                <a:cs typeface="Calibri" panose="020F0502020204030204" pitchFamily="34" charset="0"/>
              </a:rPr>
              <a:t>CareerOneStop paths to address key needs</a:t>
            </a:r>
          </a:p>
          <a:p>
            <a:pPr marL="0" indent="0">
              <a:buNone/>
            </a:pPr>
            <a:endParaRPr lang="en-US" sz="1000" dirty="0">
              <a:effectLst/>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a:effectLst/>
                <a:latin typeface="Calibri" panose="020F0502020204030204" pitchFamily="34" charset="0"/>
                <a:cs typeface="Calibri" panose="020F0502020204030204" pitchFamily="34" charset="0"/>
              </a:rPr>
              <a:t>Questions</a:t>
            </a:r>
            <a:endParaRPr lang="en-US" dirty="0">
              <a:effectLst/>
            </a:endParaRPr>
          </a:p>
        </p:txBody>
      </p:sp>
    </p:spTree>
    <p:extLst>
      <p:ext uri="{BB962C8B-B14F-4D97-AF65-F5344CB8AC3E}">
        <p14:creationId xmlns:p14="http://schemas.microsoft.com/office/powerpoint/2010/main" val="409906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CareerOneStop</a:t>
            </a:r>
          </a:p>
        </p:txBody>
      </p:sp>
      <p:sp>
        <p:nvSpPr>
          <p:cNvPr id="5" name="Rectangle 4">
            <a:extLst>
              <a:ext uri="{FF2B5EF4-FFF2-40B4-BE49-F238E27FC236}">
                <a16:creationId xmlns="" xmlns:a16="http://schemas.microsoft.com/office/drawing/2014/main" id="{55B6E73B-C3AA-4F3D-9FF1-2135718B322F}"/>
              </a:ext>
            </a:extLst>
          </p:cNvPr>
          <p:cNvSpPr/>
          <p:nvPr/>
        </p:nvSpPr>
        <p:spPr>
          <a:xfrm>
            <a:off x="6019800" y="5181600"/>
            <a:ext cx="2819400" cy="1398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 xmlns:a16="http://schemas.microsoft.com/office/drawing/2014/main" id="{3F0248C2-5F11-42DC-AF58-A73B2B8706DF}"/>
              </a:ext>
            </a:extLst>
          </p:cNvPr>
          <p:cNvPicPr>
            <a:picLocks noChangeAspect="1"/>
          </p:cNvPicPr>
          <p:nvPr/>
        </p:nvPicPr>
        <p:blipFill>
          <a:blip r:embed="rId3"/>
          <a:stretch>
            <a:fillRect/>
          </a:stretch>
        </p:blipFill>
        <p:spPr>
          <a:xfrm>
            <a:off x="1272540" y="1143000"/>
            <a:ext cx="6598920" cy="5044072"/>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 xmlns:a16="http://schemas.microsoft.com/office/drawing/2014/main" id="{67A52AB7-7835-470B-9BAF-9EEE73E12001}"/>
              </a:ext>
            </a:extLst>
          </p:cNvPr>
          <p:cNvSpPr>
            <a:spLocks noGrp="1"/>
          </p:cNvSpPr>
          <p:nvPr>
            <p:ph idx="1"/>
          </p:nvPr>
        </p:nvSpPr>
        <p:spPr>
          <a:xfrm>
            <a:off x="1066799" y="6373814"/>
            <a:ext cx="7820025" cy="304800"/>
          </a:xfrm>
        </p:spPr>
        <p:txBody>
          <a:bodyPr/>
          <a:lstStyle/>
          <a:p>
            <a:pPr marL="0" indent="0">
              <a:buNone/>
            </a:pPr>
            <a:r>
              <a:rPr lang="en-US" sz="1400" dirty="0">
                <a:effectLst/>
                <a:latin typeface="Calibri" panose="020F0502020204030204" pitchFamily="34" charset="0"/>
                <a:cs typeface="Calibri" panose="020F0502020204030204" pitchFamily="34" charset="0"/>
              </a:rPr>
              <a:t>CareerOneStop is sponsored by the U.S. Department of Labor, Employment and Training Administration</a:t>
            </a:r>
          </a:p>
          <a:p>
            <a:pPr marL="0" indent="0">
              <a:buNone/>
            </a:pPr>
            <a:endParaRPr lang="en-US" sz="3600" dirty="0">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 xmlns:a16="http://schemas.microsoft.com/office/drawing/2014/main" id="{C592599A-5619-4EF2-8053-3C1DF8EE18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373814"/>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4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Customer Needs</a:t>
            </a:r>
          </a:p>
        </p:txBody>
      </p:sp>
      <p:sp>
        <p:nvSpPr>
          <p:cNvPr id="6" name="Flowchart: Alternate Process 5">
            <a:extLst>
              <a:ext uri="{FF2B5EF4-FFF2-40B4-BE49-F238E27FC236}">
                <a16:creationId xmlns="" xmlns:a16="http://schemas.microsoft.com/office/drawing/2014/main" id="{3AF98C99-F2DE-4D39-A8DB-0E1D82A075D0}"/>
              </a:ext>
            </a:extLst>
          </p:cNvPr>
          <p:cNvSpPr/>
          <p:nvPr/>
        </p:nvSpPr>
        <p:spPr>
          <a:xfrm>
            <a:off x="6714793" y="845244"/>
            <a:ext cx="2124407" cy="2050622"/>
          </a:xfrm>
          <a:prstGeom prst="flowChartAlternateProcess">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Calibri" panose="020F0502020204030204" pitchFamily="34" charset="0"/>
                <a:cs typeface="Calibri" panose="020F0502020204030204" pitchFamily="34" charset="0"/>
              </a:rPr>
              <a:t>What benefits and other forms of assistance are available to me?</a:t>
            </a:r>
          </a:p>
        </p:txBody>
      </p:sp>
      <p:sp>
        <p:nvSpPr>
          <p:cNvPr id="15" name="Flowchart: Alternate Process 14">
            <a:extLst>
              <a:ext uri="{FF2B5EF4-FFF2-40B4-BE49-F238E27FC236}">
                <a16:creationId xmlns="" xmlns:a16="http://schemas.microsoft.com/office/drawing/2014/main" id="{A5CF76D1-DBD5-4A04-B90D-05CEEB8FF601}"/>
              </a:ext>
            </a:extLst>
          </p:cNvPr>
          <p:cNvSpPr/>
          <p:nvPr/>
        </p:nvSpPr>
        <p:spPr>
          <a:xfrm>
            <a:off x="4456251" y="1469356"/>
            <a:ext cx="1953741" cy="1837824"/>
          </a:xfrm>
          <a:prstGeom prst="flowChartAlternateProcess">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Calibri" panose="020F0502020204030204" pitchFamily="34" charset="0"/>
                <a:cs typeface="Calibri" panose="020F0502020204030204" pitchFamily="34" charset="0"/>
              </a:rPr>
              <a:t>I need short term, immediate employment</a:t>
            </a:r>
          </a:p>
        </p:txBody>
      </p:sp>
      <p:sp>
        <p:nvSpPr>
          <p:cNvPr id="16" name="Flowchart: Alternate Process 15">
            <a:extLst>
              <a:ext uri="{FF2B5EF4-FFF2-40B4-BE49-F238E27FC236}">
                <a16:creationId xmlns="" xmlns:a16="http://schemas.microsoft.com/office/drawing/2014/main" id="{B9D076D3-960A-4797-A112-067481241B05}"/>
              </a:ext>
            </a:extLst>
          </p:cNvPr>
          <p:cNvSpPr/>
          <p:nvPr/>
        </p:nvSpPr>
        <p:spPr>
          <a:xfrm>
            <a:off x="4456251" y="3907878"/>
            <a:ext cx="1868349" cy="2050622"/>
          </a:xfrm>
          <a:prstGeom prst="flowChartAlternateProcess">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Calibri" panose="020F0502020204030204" pitchFamily="34" charset="0"/>
                <a:cs typeface="Calibri" panose="020F0502020204030204" pitchFamily="34" charset="0"/>
              </a:rPr>
              <a:t>I just graduated from college, what do I do?</a:t>
            </a:r>
          </a:p>
        </p:txBody>
      </p:sp>
      <p:sp>
        <p:nvSpPr>
          <p:cNvPr id="17" name="Flowchart: Alternate Process 16">
            <a:extLst>
              <a:ext uri="{FF2B5EF4-FFF2-40B4-BE49-F238E27FC236}">
                <a16:creationId xmlns="" xmlns:a16="http://schemas.microsoft.com/office/drawing/2014/main" id="{1527036C-F593-485A-95A4-225ED0855893}"/>
              </a:ext>
            </a:extLst>
          </p:cNvPr>
          <p:cNvSpPr/>
          <p:nvPr/>
        </p:nvSpPr>
        <p:spPr>
          <a:xfrm>
            <a:off x="6686806" y="3602788"/>
            <a:ext cx="2106320" cy="1533025"/>
          </a:xfrm>
          <a:prstGeom prst="flowChartAlternateProcess">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Calibri" panose="020F0502020204030204" pitchFamily="34" charset="0"/>
                <a:cs typeface="Calibri" panose="020F0502020204030204" pitchFamily="34" charset="0"/>
              </a:rPr>
              <a:t>I need a longer-term career plan</a:t>
            </a:r>
          </a:p>
        </p:txBody>
      </p:sp>
      <p:sp>
        <p:nvSpPr>
          <p:cNvPr id="18" name="Flowchart: Alternate Process 17">
            <a:extLst>
              <a:ext uri="{FF2B5EF4-FFF2-40B4-BE49-F238E27FC236}">
                <a16:creationId xmlns="" xmlns:a16="http://schemas.microsoft.com/office/drawing/2014/main" id="{092ECD46-B216-47C8-B6FB-3E6D26DA30E9}"/>
              </a:ext>
            </a:extLst>
          </p:cNvPr>
          <p:cNvSpPr/>
          <p:nvPr/>
        </p:nvSpPr>
        <p:spPr>
          <a:xfrm>
            <a:off x="691037" y="4639175"/>
            <a:ext cx="3128842" cy="1685425"/>
          </a:xfrm>
          <a:prstGeom prst="flowChartAlternateProcess">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Calibri" panose="020F0502020204030204" pitchFamily="34" charset="0"/>
                <a:cs typeface="Calibri" panose="020F0502020204030204" pitchFamily="34" charset="0"/>
              </a:rPr>
              <a:t>What options are available to develop new skills or knowledge?</a:t>
            </a:r>
          </a:p>
        </p:txBody>
      </p:sp>
      <p:pic>
        <p:nvPicPr>
          <p:cNvPr id="19" name="Picture 18">
            <a:extLst>
              <a:ext uri="{FF2B5EF4-FFF2-40B4-BE49-F238E27FC236}">
                <a16:creationId xmlns="" xmlns:a16="http://schemas.microsoft.com/office/drawing/2014/main" id="{1C563AEE-E920-4973-B4D7-2F7B2990D6A2}"/>
              </a:ext>
            </a:extLst>
          </p:cNvPr>
          <p:cNvPicPr/>
          <p:nvPr/>
        </p:nvPicPr>
        <p:blipFill>
          <a:blip r:embed="rId3"/>
          <a:stretch>
            <a:fillRect/>
          </a:stretch>
        </p:blipFill>
        <p:spPr>
          <a:xfrm>
            <a:off x="965203" y="1297153"/>
            <a:ext cx="3058948" cy="2721644"/>
          </a:xfrm>
          <a:prstGeom prst="rect">
            <a:avLst/>
          </a:prstGeom>
        </p:spPr>
      </p:pic>
    </p:spTree>
    <p:extLst>
      <p:ext uri="{BB962C8B-B14F-4D97-AF65-F5344CB8AC3E}">
        <p14:creationId xmlns:p14="http://schemas.microsoft.com/office/powerpoint/2010/main" val="2692939146"/>
      </p:ext>
    </p:extLst>
  </p:cSld>
  <p:clrMapOvr>
    <a:masterClrMapping/>
  </p:clrMapOvr>
</p:sld>
</file>

<file path=ppt/theme/theme1.xml><?xml version="1.0" encoding="utf-8"?>
<a:theme xmlns:a="http://schemas.openxmlformats.org/drawingml/2006/main" name="1_Ripple">
  <a:themeElements>
    <a:clrScheme name="Custom 1">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0068AE"/>
      </a:hlink>
      <a:folHlink>
        <a:srgbClr val="AFE1FF"/>
      </a:folHlink>
    </a:clrScheme>
    <a:fontScheme name="1_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1_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1_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1_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1_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1_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1_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1_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1_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69111648CCE841868FE85E89B9B60A" ma:contentTypeVersion="9" ma:contentTypeDescription="Create a new document." ma:contentTypeScope="" ma:versionID="12ebf718c81ef8c9fb0e56d150ade9d9">
  <xsd:schema xmlns:xsd="http://www.w3.org/2001/XMLSchema" xmlns:xs="http://www.w3.org/2001/XMLSchema" xmlns:p="http://schemas.microsoft.com/office/2006/metadata/properties" xmlns:ns3="2a1ba486-ff2f-4459-80ac-1ab5aa17f82f" xmlns:ns4="2b487234-2a61-45b0-86e3-998bf12a0e9d" targetNamespace="http://schemas.microsoft.com/office/2006/metadata/properties" ma:root="true" ma:fieldsID="48469e40d74b204ccc04e09ec8e1bdb5" ns3:_="" ns4:_="">
    <xsd:import namespace="2a1ba486-ff2f-4459-80ac-1ab5aa17f82f"/>
    <xsd:import namespace="2b487234-2a61-45b0-86e3-998bf12a0e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ba486-ff2f-4459-80ac-1ab5aa17f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487234-2a61-45b0-86e3-998bf12a0e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72D510F-1B59-43FB-881B-BAB6CB9840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1ba486-ff2f-4459-80ac-1ab5aa17f82f"/>
    <ds:schemaRef ds:uri="2b487234-2a61-45b0-86e3-998bf12a0e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1A54B7-A9DE-4472-826D-B350BF86EB24}">
  <ds:schemaRefs>
    <ds:schemaRef ds:uri="http://schemas.microsoft.com/sharepoint/v3/contenttype/forms"/>
  </ds:schemaRefs>
</ds:datastoreItem>
</file>

<file path=customXml/itemProps3.xml><?xml version="1.0" encoding="utf-8"?>
<ds:datastoreItem xmlns:ds="http://schemas.openxmlformats.org/officeDocument/2006/customXml" ds:itemID="{BC492DB8-6E89-4F93-8BED-69DBDC18264C}">
  <ds:schemaRefs>
    <ds:schemaRef ds:uri="http://schemas.microsoft.com/office/2006/metadata/properties"/>
    <ds:schemaRef ds:uri="http://schemas.microsoft.com/office/infopath/2007/PartnerControls"/>
    <ds:schemaRef ds:uri="2a1ba486-ff2f-4459-80ac-1ab5aa17f82f"/>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2b487234-2a61-45b0-86e3-998bf12a0e9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cos-new logo</Template>
  <TotalTime>4359</TotalTime>
  <Words>537</Words>
  <Application>Microsoft Office PowerPoint</Application>
  <PresentationFormat>On-screen Show (4:3)</PresentationFormat>
  <Paragraphs>229</Paragraphs>
  <Slides>51</Slides>
  <Notes>51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51</vt:i4>
      </vt:variant>
    </vt:vector>
  </HeadingPairs>
  <TitlesOfParts>
    <vt:vector size="56" baseType="lpstr">
      <vt:lpstr>Arial</vt:lpstr>
      <vt:lpstr>Calibri</vt:lpstr>
      <vt:lpstr>Wingdings</vt:lpstr>
      <vt:lpstr>1_Ripple</vt:lpstr>
      <vt:lpstr>Office Theme</vt:lpstr>
      <vt:lpstr>Tools for Virtual Employment Services</vt:lpstr>
      <vt:lpstr>My Next Move</vt:lpstr>
      <vt:lpstr>PowerPoint Presentation</vt:lpstr>
      <vt:lpstr>My Next Move</vt:lpstr>
      <vt:lpstr>PowerPoint Presentation</vt:lpstr>
      <vt:lpstr>Current Challenges</vt:lpstr>
      <vt:lpstr>Agenda</vt:lpstr>
      <vt:lpstr>CareerOneStop</vt:lpstr>
      <vt:lpstr>Customer Needs</vt:lpstr>
      <vt:lpstr>CareerOneStop Paths</vt:lpstr>
      <vt:lpstr>Path 1: Immediate Employment</vt:lpstr>
      <vt:lpstr>Path 1: Immediate Employment</vt:lpstr>
      <vt:lpstr>COVID-19 Employment Recovery</vt:lpstr>
      <vt:lpstr>Occupation Profile </vt:lpstr>
      <vt:lpstr>Find a Remote Job</vt:lpstr>
      <vt:lpstr>Update Your Resume</vt:lpstr>
      <vt:lpstr> Job Finder</vt:lpstr>
      <vt:lpstr>Job Finder Results</vt:lpstr>
      <vt:lpstr>Business Finder</vt:lpstr>
      <vt:lpstr>Networking Now</vt:lpstr>
      <vt:lpstr>Path 2: Unemployment  Benefits and Assistance</vt:lpstr>
      <vt:lpstr>Path 2: Unemployment  Benefits and Assistance</vt:lpstr>
      <vt:lpstr>Unemployment Benefits Finder</vt:lpstr>
      <vt:lpstr>FAQs About Unemployment</vt:lpstr>
      <vt:lpstr>State Resources Finder</vt:lpstr>
      <vt:lpstr>American Job Center Finder</vt:lpstr>
      <vt:lpstr>Path 3: Job Search for  New College Grads</vt:lpstr>
      <vt:lpstr>Path 3: Job Search for  New College Grads</vt:lpstr>
      <vt:lpstr>Interest Assessment</vt:lpstr>
      <vt:lpstr>Occupation Profile </vt:lpstr>
      <vt:lpstr>Resume Guide</vt:lpstr>
      <vt:lpstr>Job Finder </vt:lpstr>
      <vt:lpstr>Professional Association Finder</vt:lpstr>
      <vt:lpstr>Social Media / Network Online</vt:lpstr>
      <vt:lpstr>Path 4: Longer-Term  Career Planning</vt:lpstr>
      <vt:lpstr>Path 4: Longer-Term  Career Planning</vt:lpstr>
      <vt:lpstr>Interest Assessment</vt:lpstr>
      <vt:lpstr>Skills Assessment</vt:lpstr>
      <vt:lpstr>mySkills myFuture</vt:lpstr>
      <vt:lpstr>Occupation Profile </vt:lpstr>
      <vt:lpstr>Networking</vt:lpstr>
      <vt:lpstr>Resume Guide</vt:lpstr>
      <vt:lpstr>Path 5: New Skills and Knowledge</vt:lpstr>
      <vt:lpstr>Path 5: New Skills and Knowledge</vt:lpstr>
      <vt:lpstr>Training Options</vt:lpstr>
      <vt:lpstr>Local Training Finder</vt:lpstr>
      <vt:lpstr>Certification Finder</vt:lpstr>
      <vt:lpstr>Apprenticeship.gov</vt:lpstr>
      <vt:lpstr>Low-Tech Solutions</vt:lpstr>
      <vt:lpstr>Counselor Resources </vt:lpstr>
      <vt:lpstr>Outreach Materials</vt:lpstr>
    </vt:vector>
  </TitlesOfParts>
  <Company>MN-DEED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2.0 and COS</dc:title>
  <dc:creator>Mike Ellsworth</dc:creator>
  <cp:lastModifiedBy>Julie Remington</cp:lastModifiedBy>
  <cp:revision>261</cp:revision>
  <dcterms:created xsi:type="dcterms:W3CDTF">2007-04-17T16:38:40Z</dcterms:created>
  <dcterms:modified xsi:type="dcterms:W3CDTF">2020-09-21T17:32:47Z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0x0101007669111648CCE841868FE85E89B9B60A</vt:lpwstr>
  </property>
  <property fmtid="{D5CDD505-2E9C-101B-9397-08002B2CF9AE}" pid="3" name="Order">
    <vt:r8>8900</vt:r8>
  </property>
</Properties>
</file>