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7" r:id="rId5"/>
    <p:sldId id="259" r:id="rId6"/>
    <p:sldId id="260" r:id="rId7"/>
    <p:sldId id="278" r:id="rId8"/>
    <p:sldId id="284" r:id="rId9"/>
    <p:sldId id="285" r:id="rId10"/>
    <p:sldId id="268" r:id="rId11"/>
    <p:sldId id="290" r:id="rId12"/>
    <p:sldId id="279" r:id="rId13"/>
    <p:sldId id="270" r:id="rId14"/>
    <p:sldId id="265" r:id="rId15"/>
    <p:sldId id="266" r:id="rId16"/>
    <p:sldId id="263" r:id="rId17"/>
    <p:sldId id="277" r:id="rId18"/>
    <p:sldId id="291" r:id="rId19"/>
    <p:sldId id="292" r:id="rId20"/>
    <p:sldId id="293" r:id="rId21"/>
    <p:sldId id="294" r:id="rId22"/>
    <p:sldId id="298" r:id="rId23"/>
    <p:sldId id="297" r:id="rId24"/>
    <p:sldId id="296" r:id="rId25"/>
    <p:sldId id="295" r:id="rId26"/>
    <p:sldId id="302" r:id="rId27"/>
    <p:sldId id="301" r:id="rId28"/>
    <p:sldId id="300" r:id="rId29"/>
    <p:sldId id="299" r:id="rId30"/>
    <p:sldId id="303" r:id="rId31"/>
    <p:sldId id="304" r:id="rId32"/>
    <p:sldId id="305" r:id="rId33"/>
    <p:sldId id="306" r:id="rId34"/>
    <p:sldId id="307" r:id="rId35"/>
    <p:sldId id="308" r:id="rId36"/>
    <p:sldId id="309" r:id="rId37"/>
    <p:sldId id="310" r:id="rId38"/>
    <p:sldId id="311" r:id="rId39"/>
    <p:sldId id="312" r:id="rId40"/>
    <p:sldId id="282" r:id="rId41"/>
    <p:sldId id="281" r:id="rId42"/>
    <p:sldId id="273" r:id="rId43"/>
    <p:sldId id="287" r:id="rId44"/>
    <p:sldId id="313" r:id="rId45"/>
    <p:sldId id="27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59148" autoAdjust="0"/>
  </p:normalViewPr>
  <p:slideViewPr>
    <p:cSldViewPr>
      <p:cViewPr varScale="1">
        <p:scale>
          <a:sx n="61" d="100"/>
          <a:sy n="61" d="100"/>
        </p:scale>
        <p:origin x="2046"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526AFA-41A1-47DC-AA95-5924677FE7FB}" type="datetimeFigureOut">
              <a:rPr lang="en-US" smtClean="0"/>
              <a:t>7/17/2020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6FBFDB-C426-4434-9683-C77164F178CC}" type="slidenum">
              <a:rPr lang="en-US" smtClean="0"/>
              <a:t>‹#›</a:t>
            </a:fld>
            <a:endParaRPr lang="en-US" dirty="0"/>
          </a:p>
        </p:txBody>
      </p:sp>
    </p:spTree>
    <p:extLst>
      <p:ext uri="{BB962C8B-B14F-4D97-AF65-F5344CB8AC3E}">
        <p14:creationId xmlns:p14="http://schemas.microsoft.com/office/powerpoint/2010/main" val="86158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agepreview.myskillsmyfuture.org/OccupationSkillsGapList.aspx?onetcode=49905200&amp;detailonetcode=49905100&amp;keyword=Telecommunications%20Line%20Installers%20and%20Repairers&amp;highestmatch=Telecommunications%20Line%20Installers%20and%20Repairers&amp;zipcode=0&amp;radius=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agepreview.myskillsmyfuture.org/training.aspx?onetcode=49905200&amp;detailonetcode=49905100&amp;zipcode=93301&amp;radius=25&amp;keyword=Telecommunications%20Line%20Installers%20and%20Repairers&amp;highestmatch=Telecommunications%20Line%20Installers%20and%20Repairers&amp;jobcount=0&amp;elementid=2.C.3.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akersfieldcollege.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agepreview.myskillsmyfuture.org/Certifications.aspx?&amp;detailonetcode=49905100&amp;zipcode=93301&amp;radius=25&amp;keyword=Telecommunications%20Line%20Installers%20and%20Repairers&amp;highestmatch=Telecommunications%20Line%20Installers%20and%20Repairers&amp;onetcode=4990520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gepreview.myskillsmyfuture.org/CertificationDetails.aspx?onetcode=49905200&amp;detailonetcode=49905100&amp;certid=0520&amp;keyword=Telecommunications%20Line%20Installers%20and%20Repairers&amp;highestmatch=Telecommunications%20Line%20Installers%20and%20Repairers&amp;zipcode=93301&amp;radius=2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careeronestop.org/outreach/other-resources.aspx" TargetMode="External"/><Relationship Id="rId3" Type="http://schemas.openxmlformats.org/officeDocument/2006/relationships/hyperlink" Target="http://www.careeronestop.org/outreach/job-seekers.aspx" TargetMode="External"/><Relationship Id="rId7" Type="http://schemas.openxmlformats.org/officeDocument/2006/relationships/hyperlink" Target="http://www.careeronestop.org/outreach/counselors.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careeronestop.org/outreach/veterans.aspx" TargetMode="External"/><Relationship Id="rId5" Type="http://schemas.openxmlformats.org/officeDocument/2006/relationships/hyperlink" Target="http://www.careeronestop.org/outreach/students.aspx" TargetMode="External"/><Relationship Id="rId4" Type="http://schemas.openxmlformats.org/officeDocument/2006/relationships/hyperlink" Target="http://www.careeronestop.org/outreach/businesses.aspx" TargetMode="External"/><Relationship Id="rId9" Type="http://schemas.openxmlformats.org/officeDocument/2006/relationships/hyperlink" Target="http://www.careeronestop.org/outreach/spanish.aspx"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agepreview.myskillsmyfuture.org/OccupationMatch.aspx?onetcode=49905100&amp;keyword=cable+installer&amp;highestmatch=Electrical%20Power-Line%20Installers%20and%20Repairers&amp;zipcode=93301&amp;radius=10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gepreview.myskillsmyfuture.org/OccupationMatch.aspx?onetcode=49905200&amp;keyword=telecom%20installer&amp;highestmatch=Telecommunications%20Line%20Installers%20and%20Repairers&amp;zipcode=0&amp;radius=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Welcome to this presentation, CareerOneStop – Find your Pathway to Career Success</a:t>
            </a:r>
          </a:p>
          <a:p>
            <a:pPr eaLnBrk="1" hangingPunct="1"/>
            <a:endParaRPr lang="en-US" b="1" dirty="0"/>
          </a:p>
          <a:p>
            <a:pPr eaLnBrk="1" hangingPunct="1"/>
            <a:r>
              <a:rPr lang="en-US" dirty="0"/>
              <a:t>CareerOneStop is sponsored by the U.S. Department of Labor Employment and Training Administration (ETA).  This presentation is intended to provide you with brief information on ETA initiatives and its sponsored electronic tools to assist you and your organization in developing talent and becoming competitive leaders for the 21</a:t>
            </a:r>
            <a:r>
              <a:rPr lang="en-US" baseline="30000" dirty="0"/>
              <a:t>st</a:t>
            </a:r>
            <a:r>
              <a:rPr lang="en-US" dirty="0"/>
              <a:t> century.</a:t>
            </a:r>
          </a:p>
          <a:p>
            <a:pPr eaLnBrk="1" hangingPunct="1"/>
            <a:endParaRPr lang="en-US" dirty="0"/>
          </a:p>
          <a:p>
            <a:pPr eaLnBrk="1" hangingPunct="1"/>
            <a:r>
              <a:rPr lang="en-US" dirty="0"/>
              <a:t>This presentation is focused on pathways to career success.  I will:</a:t>
            </a:r>
          </a:p>
          <a:p>
            <a:pPr eaLnBrk="1" hangingPunct="1"/>
            <a:r>
              <a:rPr lang="en-US" dirty="0"/>
              <a:t>* Introduce you to the U.S. Department of Labor Employment and Training Mission or (ETA)</a:t>
            </a:r>
          </a:p>
          <a:p>
            <a:pPr eaLnBrk="1" hangingPunct="1"/>
            <a:r>
              <a:rPr lang="en-US" dirty="0"/>
              <a:t>* Describe WIRED, one of ETA’s foundational principles, for regional economic development and talent development </a:t>
            </a:r>
          </a:p>
          <a:p>
            <a:pPr eaLnBrk="1" hangingPunct="1"/>
            <a:r>
              <a:rPr lang="en-US" dirty="0"/>
              <a:t>* Provide an overview of CareerOneStop and highlight various online resources</a:t>
            </a:r>
          </a:p>
          <a:p>
            <a:pPr eaLnBrk="1" hangingPunct="1"/>
            <a:r>
              <a:rPr lang="en-US" dirty="0"/>
              <a:t>* Present other ETA online resources such as Workforce3One, Career Voyages and O*NET and</a:t>
            </a:r>
          </a:p>
          <a:p>
            <a:pPr eaLnBrk="1" hangingPunct="1"/>
            <a:r>
              <a:rPr lang="en-US" dirty="0"/>
              <a:t>* Answer any questions you may have about CareerOneStop and partner online resources. </a:t>
            </a:r>
          </a:p>
          <a:p>
            <a:pPr eaLnBrk="1" hangingPunct="1"/>
            <a:endParaRPr lang="en-US" dirty="0"/>
          </a:p>
          <a:p>
            <a:pPr eaLnBrk="1" hangingPunct="1"/>
            <a:r>
              <a:rPr lang="en-US" dirty="0"/>
              <a:t>By the end of this presentation, you will gain valuable knowledge, resources, and conceptual models to enhance your effectiveness as a strategic leader and service provider in your local area.  You can find all of the resources presented here at the end of this presentation. </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a:t>
            </a:fld>
            <a:endParaRPr lang="en-US" dirty="0"/>
          </a:p>
        </p:txBody>
      </p:sp>
    </p:spTree>
    <p:extLst>
      <p:ext uri="{BB962C8B-B14F-4D97-AF65-F5344CB8AC3E}">
        <p14:creationId xmlns:p14="http://schemas.microsoft.com/office/powerpoint/2010/main" val="396669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see the list of occupations matched to Telecommunications Line Installers and Repairers by skill, knowledge and ability attributes.</a:t>
            </a:r>
          </a:p>
          <a:p>
            <a:endParaRPr lang="en-US" dirty="0" smtClean="0"/>
          </a:p>
          <a:p>
            <a:r>
              <a:rPr lang="en-US" dirty="0" smtClean="0"/>
              <a:t>These occupations are sorted by the closest match. I can see the number of job listings, typical wages, and typical training required for each of these occupations. Note that all of this information is national since I haven’t entered a ZIP code or state here.  We’ll go through that in a few minutes.</a:t>
            </a:r>
          </a:p>
          <a:p>
            <a:endParaRPr lang="en-US" dirty="0" smtClean="0"/>
          </a:p>
          <a:p>
            <a:r>
              <a:rPr lang="en-US" dirty="0" smtClean="0"/>
              <a:t>I can decide to sort this chart by jobs, wages, or training.</a:t>
            </a:r>
          </a:p>
          <a:p>
            <a:endParaRPr lang="en-US" dirty="0" smtClean="0"/>
          </a:p>
          <a:p>
            <a:r>
              <a:rPr lang="en-US" dirty="0" smtClean="0"/>
              <a:t>This yellow icon identifies occupations that are projected to grow quickly., according to O*NET’s Bright Outlook classification.</a:t>
            </a:r>
          </a:p>
          <a:p>
            <a:endParaRPr lang="en-US" dirty="0" smtClean="0"/>
          </a:p>
          <a:p>
            <a:r>
              <a:rPr lang="en-US" dirty="0" smtClean="0"/>
              <a:t>This green icon identifies jobs that are green, according to O*NET’s definition of green jobs. </a:t>
            </a:r>
          </a:p>
          <a:p>
            <a:endParaRPr lang="en-US" dirty="0" smtClean="0"/>
          </a:p>
          <a:p>
            <a:r>
              <a:rPr lang="en-US" dirty="0" smtClean="0"/>
              <a:t>You can scroll down to see more related jobs</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10</a:t>
            </a:fld>
            <a:endParaRPr lang="en-US" dirty="0"/>
          </a:p>
        </p:txBody>
      </p:sp>
    </p:spTree>
    <p:extLst>
      <p:ext uri="{BB962C8B-B14F-4D97-AF65-F5344CB8AC3E}">
        <p14:creationId xmlns:p14="http://schemas.microsoft.com/office/powerpoint/2010/main" val="250831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no geography has yet been selected.</a:t>
            </a:r>
          </a:p>
          <a:p>
            <a:r>
              <a:rPr lang="en-US" dirty="0" smtClean="0"/>
              <a:t> Here you can see a description of the job as well as details, training, tools and technology and links to more information.</a:t>
            </a:r>
          </a:p>
          <a:p>
            <a:endParaRPr lang="en-US" dirty="0" smtClean="0"/>
          </a:p>
          <a:p>
            <a:r>
              <a:rPr lang="en-US" dirty="0" smtClean="0"/>
              <a:t>At this point, let’s compare skills.</a:t>
            </a:r>
          </a:p>
          <a:p>
            <a:endParaRPr lang="en-US" dirty="0" smtClean="0"/>
          </a:p>
          <a:p>
            <a:r>
              <a:rPr lang="en-US" dirty="0" smtClean="0"/>
              <a:t>Select </a:t>
            </a:r>
            <a:r>
              <a:rPr lang="en-US" b="1" u="sng" dirty="0" smtClean="0">
                <a:hlinkClick r:id="rId3" tooltip="Compare Skills"/>
              </a:rPr>
              <a:t>Compare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11</a:t>
            </a:fld>
            <a:endParaRPr lang="en-US" dirty="0"/>
          </a:p>
        </p:txBody>
      </p:sp>
    </p:spTree>
    <p:extLst>
      <p:ext uri="{BB962C8B-B14F-4D97-AF65-F5344CB8AC3E}">
        <p14:creationId xmlns:p14="http://schemas.microsoft.com/office/powerpoint/2010/main" val="34871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will compare our skills from our previous job of a cable installer to our future possible job of an electrical power line installer.</a:t>
            </a:r>
          </a:p>
          <a:p>
            <a:endParaRPr lang="en-US" dirty="0" smtClean="0"/>
          </a:p>
          <a:p>
            <a:r>
              <a:rPr lang="en-US" dirty="0" smtClean="0"/>
              <a:t>Note salary increase from $49,100 to $56,700 for total US. - $7,600</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12</a:t>
            </a:fld>
            <a:endParaRPr lang="en-US" dirty="0"/>
          </a:p>
        </p:txBody>
      </p:sp>
    </p:spTree>
    <p:extLst>
      <p:ext uri="{BB962C8B-B14F-4D97-AF65-F5344CB8AC3E}">
        <p14:creationId xmlns:p14="http://schemas.microsoft.com/office/powerpoint/2010/main" val="250924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information in our local area, let’s specify where we are living. </a:t>
            </a:r>
          </a:p>
          <a:p>
            <a:endParaRPr lang="en-US" dirty="0" smtClean="0"/>
          </a:p>
          <a:p>
            <a:r>
              <a:rPr lang="en-US" dirty="0" smtClean="0"/>
              <a:t>Enter ZIP: 93301 – Bakersfield, CA</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13</a:t>
            </a:fld>
            <a:endParaRPr lang="en-US" dirty="0"/>
          </a:p>
        </p:txBody>
      </p:sp>
    </p:spTree>
    <p:extLst>
      <p:ext uri="{BB962C8B-B14F-4D97-AF65-F5344CB8AC3E}">
        <p14:creationId xmlns:p14="http://schemas.microsoft.com/office/powerpoint/2010/main" val="100527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see the comparisons for the local area.</a:t>
            </a:r>
          </a:p>
          <a:p>
            <a:endParaRPr lang="en-US" dirty="0" smtClean="0"/>
          </a:p>
          <a:p>
            <a:r>
              <a:rPr lang="en-US" dirty="0" smtClean="0"/>
              <a:t>Note salary increase from $34,200 to $84,500 for ZIP 93301- $50,300 </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14</a:t>
            </a:fld>
            <a:endParaRPr lang="en-US" dirty="0"/>
          </a:p>
        </p:txBody>
      </p:sp>
    </p:spTree>
    <p:extLst>
      <p:ext uri="{BB962C8B-B14F-4D97-AF65-F5344CB8AC3E}">
        <p14:creationId xmlns:p14="http://schemas.microsoft.com/office/powerpoint/2010/main" val="170552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scroll down the page you also find additional information about gaps between these two careers. R</a:t>
            </a:r>
          </a:p>
          <a:p>
            <a:endParaRPr lang="en-US" dirty="0" smtClean="0"/>
          </a:p>
          <a:p>
            <a:r>
              <a:rPr lang="en-US" dirty="0" smtClean="0"/>
              <a:t>Review Skills &amp; Knowledge Gaps. You will see that you can get </a:t>
            </a:r>
            <a:r>
              <a:rPr lang="en-US" dirty="0" err="1" smtClean="0"/>
              <a:t>additonal</a:t>
            </a:r>
            <a:r>
              <a:rPr lang="en-US" dirty="0" smtClean="0"/>
              <a:t> training to fill these gaps.</a:t>
            </a:r>
          </a:p>
          <a:p>
            <a:endParaRPr lang="en-US" dirty="0" smtClean="0"/>
          </a:p>
          <a:p>
            <a:r>
              <a:rPr lang="en-US" dirty="0" smtClean="0"/>
              <a:t>Select </a:t>
            </a:r>
            <a:r>
              <a:rPr lang="en-US" b="1" u="sng" dirty="0" smtClean="0">
                <a:hlinkClick r:id="rId3"/>
              </a:rPr>
              <a:t>Find Training for this Gap</a:t>
            </a:r>
            <a:r>
              <a:rPr lang="en-US" dirty="0" smtClean="0"/>
              <a:t> for Mechanical.</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15</a:t>
            </a:fld>
            <a:endParaRPr lang="en-US" dirty="0"/>
          </a:p>
        </p:txBody>
      </p:sp>
    </p:spTree>
    <p:extLst>
      <p:ext uri="{BB962C8B-B14F-4D97-AF65-F5344CB8AC3E}">
        <p14:creationId xmlns:p14="http://schemas.microsoft.com/office/powerpoint/2010/main" val="241017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specific occupation, there are 6 training programs found within 25 miles of our specified zip code.</a:t>
            </a:r>
          </a:p>
          <a:p>
            <a:endParaRPr lang="en-US" dirty="0" smtClean="0"/>
          </a:p>
          <a:p>
            <a:r>
              <a:rPr lang="en-US" dirty="0" smtClean="0"/>
              <a:t>Note “Electrical/Electronics Equipment Installation and Repair, General” program, “At least one but less than two years.”</a:t>
            </a:r>
          </a:p>
          <a:p>
            <a:endParaRPr lang="en-US" dirty="0" smtClean="0"/>
          </a:p>
          <a:p>
            <a:r>
              <a:rPr lang="en-US" dirty="0" smtClean="0"/>
              <a:t>Since that program looks short, we will go to Bakersfield to explore more information. </a:t>
            </a:r>
          </a:p>
          <a:p>
            <a:endParaRPr lang="en-US" dirty="0" smtClean="0"/>
          </a:p>
          <a:p>
            <a:r>
              <a:rPr lang="en-US" dirty="0" smtClean="0"/>
              <a:t>Select </a:t>
            </a:r>
            <a:r>
              <a:rPr lang="en-US" b="1" u="sng" dirty="0" smtClean="0">
                <a:hlinkClick r:id="rId3"/>
              </a:rPr>
              <a:t>Bakersfield College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16</a:t>
            </a:fld>
            <a:endParaRPr lang="en-US" dirty="0"/>
          </a:p>
        </p:txBody>
      </p:sp>
    </p:spTree>
    <p:extLst>
      <p:ext uri="{BB962C8B-B14F-4D97-AF65-F5344CB8AC3E}">
        <p14:creationId xmlns:p14="http://schemas.microsoft.com/office/powerpoint/2010/main" val="99695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bring us to that school’s web site where we can explore information about our program of interest. </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17</a:t>
            </a:fld>
            <a:endParaRPr lang="en-US" dirty="0"/>
          </a:p>
        </p:txBody>
      </p:sp>
    </p:spTree>
    <p:extLst>
      <p:ext uri="{BB962C8B-B14F-4D97-AF65-F5344CB8AC3E}">
        <p14:creationId xmlns:p14="http://schemas.microsoft.com/office/powerpoint/2010/main" val="3733382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closed the external site and are back to the same training page.</a:t>
            </a:r>
          </a:p>
          <a:p>
            <a:endParaRPr lang="en-US" dirty="0" smtClean="0"/>
          </a:p>
          <a:p>
            <a:r>
              <a:rPr lang="en-US" dirty="0" smtClean="0"/>
              <a:t>We can see that in addition to school training, there are also certifications related to our selected occupation. </a:t>
            </a:r>
          </a:p>
          <a:p>
            <a:endParaRPr lang="en-US" dirty="0" smtClean="0"/>
          </a:p>
          <a:p>
            <a:r>
              <a:rPr lang="en-US" dirty="0" smtClean="0"/>
              <a:t>Select </a:t>
            </a:r>
            <a:r>
              <a:rPr lang="en-US" b="1" u="sng" dirty="0" smtClean="0">
                <a:hlinkClick r:id="rId3"/>
              </a:rPr>
              <a:t>Certifications</a:t>
            </a:r>
            <a:r>
              <a:rPr lang="en-US" dirty="0" smtClean="0"/>
              <a:t> under </a:t>
            </a:r>
            <a:r>
              <a:rPr lang="en-US" b="1" dirty="0" smtClean="0"/>
              <a:t>Other ways to prepare for this career.</a:t>
            </a:r>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18</a:t>
            </a:fld>
            <a:endParaRPr lang="en-US" dirty="0"/>
          </a:p>
        </p:txBody>
      </p:sp>
    </p:spTree>
    <p:extLst>
      <p:ext uri="{BB962C8B-B14F-4D97-AF65-F5344CB8AC3E}">
        <p14:creationId xmlns:p14="http://schemas.microsoft.com/office/powerpoint/2010/main" val="46349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area, there are 5 certifications related to our occupation.</a:t>
            </a:r>
          </a:p>
          <a:p>
            <a:endParaRPr lang="en-US" dirty="0" smtClean="0"/>
          </a:p>
          <a:p>
            <a:r>
              <a:rPr lang="en-US" dirty="0" smtClean="0"/>
              <a:t>The most common is the customer service specialist.</a:t>
            </a:r>
          </a:p>
          <a:p>
            <a:endParaRPr lang="en-US" dirty="0" smtClean="0"/>
          </a:p>
          <a:p>
            <a:r>
              <a:rPr lang="en-US" dirty="0" smtClean="0"/>
              <a:t>Select </a:t>
            </a:r>
            <a:r>
              <a:rPr lang="en-US" b="1" u="sng" dirty="0" smtClean="0">
                <a:hlinkClick r:id="rId3"/>
              </a:rPr>
              <a:t>Certified Customer Service Specialist</a:t>
            </a:r>
            <a:r>
              <a:rPr lang="en-US" dirty="0" smtClean="0"/>
              <a:t> offered by the Electronics Technicians Association (ETA).</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19</a:t>
            </a:fld>
            <a:endParaRPr lang="en-US" dirty="0"/>
          </a:p>
        </p:txBody>
      </p:sp>
    </p:spTree>
    <p:extLst>
      <p:ext uri="{BB962C8B-B14F-4D97-AF65-F5344CB8AC3E}">
        <p14:creationId xmlns:p14="http://schemas.microsoft.com/office/powerpoint/2010/main" val="144357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ahoma" charset="0"/>
              </a:rPr>
              <a:t>Now I’d like to focus on CareerOneStop and other ETA sponsored online tools that supports talent and regional economic development.</a:t>
            </a:r>
            <a:endParaRPr lang="en-US" dirty="0" smtClean="0"/>
          </a:p>
          <a:p>
            <a:pPr eaLnBrk="1" hangingPunct="1"/>
            <a:endParaRPr lang="en-US" dirty="0" smtClean="0"/>
          </a:p>
          <a:p>
            <a:pPr eaLnBrk="1" hangingPunct="1"/>
            <a:r>
              <a:rPr lang="en-US" dirty="0" smtClean="0"/>
              <a:t>What is CareerOneStop?</a:t>
            </a:r>
          </a:p>
          <a:p>
            <a:pPr eaLnBrk="1" hangingPunct="1"/>
            <a:endParaRPr lang="en-US" dirty="0" smtClean="0"/>
          </a:p>
          <a:p>
            <a:pPr eaLnBrk="1" hangingPunct="1"/>
            <a:r>
              <a:rPr lang="en-US" dirty="0" smtClean="0"/>
              <a:t>CareerOneStop is a set of online tools that integrate economic and workforce development activities and support talent development and prosperity.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a:t>
            </a:fld>
            <a:endParaRPr lang="en-US" dirty="0"/>
          </a:p>
        </p:txBody>
      </p:sp>
    </p:spTree>
    <p:extLst>
      <p:ext uri="{BB962C8B-B14F-4D97-AF65-F5344CB8AC3E}">
        <p14:creationId xmlns:p14="http://schemas.microsoft.com/office/powerpoint/2010/main" val="74437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20</a:t>
            </a:fld>
            <a:endParaRPr lang="en-US" dirty="0"/>
          </a:p>
        </p:txBody>
      </p:sp>
    </p:spTree>
    <p:extLst>
      <p:ext uri="{BB962C8B-B14F-4D97-AF65-F5344CB8AC3E}">
        <p14:creationId xmlns:p14="http://schemas.microsoft.com/office/powerpoint/2010/main" val="334178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21</a:t>
            </a:fld>
            <a:endParaRPr lang="en-US" dirty="0"/>
          </a:p>
        </p:txBody>
      </p:sp>
    </p:spTree>
    <p:extLst>
      <p:ext uri="{BB962C8B-B14F-4D97-AF65-F5344CB8AC3E}">
        <p14:creationId xmlns:p14="http://schemas.microsoft.com/office/powerpoint/2010/main" val="151364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22</a:t>
            </a:fld>
            <a:endParaRPr lang="en-US" dirty="0"/>
          </a:p>
        </p:txBody>
      </p:sp>
    </p:spTree>
    <p:extLst>
      <p:ext uri="{BB962C8B-B14F-4D97-AF65-F5344CB8AC3E}">
        <p14:creationId xmlns:p14="http://schemas.microsoft.com/office/powerpoint/2010/main" val="2314079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23</a:t>
            </a:fld>
            <a:endParaRPr lang="en-US" dirty="0"/>
          </a:p>
        </p:txBody>
      </p:sp>
    </p:spTree>
    <p:extLst>
      <p:ext uri="{BB962C8B-B14F-4D97-AF65-F5344CB8AC3E}">
        <p14:creationId xmlns:p14="http://schemas.microsoft.com/office/powerpoint/2010/main" val="20915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24</a:t>
            </a:fld>
            <a:endParaRPr lang="en-US" dirty="0"/>
          </a:p>
        </p:txBody>
      </p:sp>
    </p:spTree>
    <p:extLst>
      <p:ext uri="{BB962C8B-B14F-4D97-AF65-F5344CB8AC3E}">
        <p14:creationId xmlns:p14="http://schemas.microsoft.com/office/powerpoint/2010/main" val="1385587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25</a:t>
            </a:fld>
            <a:endParaRPr lang="en-US" dirty="0"/>
          </a:p>
        </p:txBody>
      </p:sp>
    </p:spTree>
    <p:extLst>
      <p:ext uri="{BB962C8B-B14F-4D97-AF65-F5344CB8AC3E}">
        <p14:creationId xmlns:p14="http://schemas.microsoft.com/office/powerpoint/2010/main" val="264838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26</a:t>
            </a:fld>
            <a:endParaRPr lang="en-US" dirty="0"/>
          </a:p>
        </p:txBody>
      </p:sp>
    </p:spTree>
    <p:extLst>
      <p:ext uri="{BB962C8B-B14F-4D97-AF65-F5344CB8AC3E}">
        <p14:creationId xmlns:p14="http://schemas.microsoft.com/office/powerpoint/2010/main" val="2817930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27</a:t>
            </a:fld>
            <a:endParaRPr lang="en-US" dirty="0"/>
          </a:p>
        </p:txBody>
      </p:sp>
    </p:spTree>
    <p:extLst>
      <p:ext uri="{BB962C8B-B14F-4D97-AF65-F5344CB8AC3E}">
        <p14:creationId xmlns:p14="http://schemas.microsoft.com/office/powerpoint/2010/main" val="1891024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28</a:t>
            </a:fld>
            <a:endParaRPr lang="en-US" dirty="0"/>
          </a:p>
        </p:txBody>
      </p:sp>
    </p:spTree>
    <p:extLst>
      <p:ext uri="{BB962C8B-B14F-4D97-AF65-F5344CB8AC3E}">
        <p14:creationId xmlns:p14="http://schemas.microsoft.com/office/powerpoint/2010/main" val="4819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29</a:t>
            </a:fld>
            <a:endParaRPr lang="en-US" dirty="0"/>
          </a:p>
        </p:txBody>
      </p:sp>
    </p:spTree>
    <p:extLst>
      <p:ext uri="{BB962C8B-B14F-4D97-AF65-F5344CB8AC3E}">
        <p14:creationId xmlns:p14="http://schemas.microsoft.com/office/powerpoint/2010/main" val="65380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ahoma" charset="0"/>
              </a:rPr>
              <a:t>CareerOneStop is a national Web site </a:t>
            </a:r>
            <a:r>
              <a:rPr lang="en-US" dirty="0" smtClean="0"/>
              <a:t>offers that career resources and workforce information to job seekers, students, businesses, and workforce professionals to foster talent development in a global economy.  </a:t>
            </a:r>
          </a:p>
          <a:p>
            <a:pPr eaLnBrk="1" hangingPunct="1"/>
            <a:endParaRPr lang="en-US" dirty="0" smtClean="0">
              <a:latin typeface="Tahoma" charset="0"/>
            </a:endParaRPr>
          </a:p>
          <a:p>
            <a:pPr eaLnBrk="1" hangingPunct="1"/>
            <a:r>
              <a:rPr lang="en-US" dirty="0" smtClean="0">
                <a:latin typeface="Tahoma" charset="0"/>
              </a:rPr>
              <a:t>CareerOneStop has been significantly updated over the last couple years. </a:t>
            </a:r>
            <a:r>
              <a:rPr lang="en-US" dirty="0" smtClean="0"/>
              <a:t>The new look is based on user feedback.  It provides easier access to the key tools and resources needed by job seekers, students, businesses, and career professionals.</a:t>
            </a:r>
            <a:endParaRPr lang="en-US" dirty="0" smtClean="0">
              <a:latin typeface="Tahoma" charset="0"/>
            </a:endParaRPr>
          </a:p>
          <a:p>
            <a:pPr eaLnBrk="1" hangingPunct="1"/>
            <a:endParaRPr lang="en-US" dirty="0" smtClean="0">
              <a:latin typeface="Tahoma" charset="0"/>
            </a:endParaRPr>
          </a:p>
          <a:p>
            <a:pPr eaLnBrk="1" hangingPunct="1"/>
            <a:r>
              <a:rPr lang="en-US" dirty="0" smtClean="0">
                <a:latin typeface="Tahoma" charset="0"/>
              </a:rPr>
              <a:t>The n</a:t>
            </a:r>
            <a:r>
              <a:rPr lang="en-US" b="1" dirty="0" smtClean="0"/>
              <a:t>ew organization </a:t>
            </a:r>
            <a:r>
              <a:rPr lang="en-US" dirty="0" smtClean="0"/>
              <a:t>offers quick and easy access to valuable content.  You can find all the CareerOneStop and related tools you need in six simple categories. </a:t>
            </a:r>
            <a:endParaRPr lang="en-US" dirty="0" smtClean="0">
              <a:latin typeface="Tahoma" charset="0"/>
            </a:endParaRPr>
          </a:p>
          <a:p>
            <a:pPr eaLnBrk="1" hangingPunct="1"/>
            <a:endParaRPr lang="en-US" dirty="0" smtClean="0">
              <a:latin typeface="Tahoma" charset="0"/>
            </a:endParaRPr>
          </a:p>
          <a:p>
            <a:pPr eaLnBrk="1" hangingPunct="1"/>
            <a:r>
              <a:rPr lang="en-US" dirty="0" smtClean="0">
                <a:latin typeface="Tahoma" charset="0"/>
              </a:rPr>
              <a:t>How many of you are familiar with this website? Polling question.</a:t>
            </a:r>
          </a:p>
          <a:p>
            <a:pPr eaLnBrk="1" hangingPunct="1"/>
            <a:endParaRPr lang="en-US" dirty="0" smtClean="0">
              <a:latin typeface="Tahoma" charset="0"/>
            </a:endParaRPr>
          </a:p>
          <a:p>
            <a:pPr eaLnBrk="1" hangingPunct="1"/>
            <a:r>
              <a:rPr lang="en-US" dirty="0" smtClean="0">
                <a:latin typeface="Tahoma" charset="0"/>
              </a:rPr>
              <a:t>Now I’ll highlight some of CareerOneStop’s unique and easy to use online resources starting with Explore Careers.</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a:t>
            </a:fld>
            <a:endParaRPr lang="en-US" dirty="0"/>
          </a:p>
        </p:txBody>
      </p:sp>
    </p:spTree>
    <p:extLst>
      <p:ext uri="{BB962C8B-B14F-4D97-AF65-F5344CB8AC3E}">
        <p14:creationId xmlns:p14="http://schemas.microsoft.com/office/powerpoint/2010/main" val="170106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30</a:t>
            </a:fld>
            <a:endParaRPr lang="en-US" dirty="0"/>
          </a:p>
        </p:txBody>
      </p:sp>
    </p:spTree>
    <p:extLst>
      <p:ext uri="{BB962C8B-B14F-4D97-AF65-F5344CB8AC3E}">
        <p14:creationId xmlns:p14="http://schemas.microsoft.com/office/powerpoint/2010/main" val="28625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31</a:t>
            </a:fld>
            <a:endParaRPr lang="en-US" dirty="0"/>
          </a:p>
        </p:txBody>
      </p:sp>
    </p:spTree>
    <p:extLst>
      <p:ext uri="{BB962C8B-B14F-4D97-AF65-F5344CB8AC3E}">
        <p14:creationId xmlns:p14="http://schemas.microsoft.com/office/powerpoint/2010/main" val="110082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32</a:t>
            </a:fld>
            <a:endParaRPr lang="en-US" dirty="0"/>
          </a:p>
        </p:txBody>
      </p:sp>
    </p:spTree>
    <p:extLst>
      <p:ext uri="{BB962C8B-B14F-4D97-AF65-F5344CB8AC3E}">
        <p14:creationId xmlns:p14="http://schemas.microsoft.com/office/powerpoint/2010/main" val="241596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33</a:t>
            </a:fld>
            <a:endParaRPr lang="en-US" dirty="0"/>
          </a:p>
        </p:txBody>
      </p:sp>
    </p:spTree>
    <p:extLst>
      <p:ext uri="{BB962C8B-B14F-4D97-AF65-F5344CB8AC3E}">
        <p14:creationId xmlns:p14="http://schemas.microsoft.com/office/powerpoint/2010/main" val="420403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newest feature</a:t>
            </a:r>
            <a:r>
              <a:rPr lang="en-US" baseline="0" dirty="0" smtClean="0"/>
              <a:t> is the “select a career” option under the red box. This allows you to select a specific career to explore rather than use the tool for a skills transferability analysis. </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34</a:t>
            </a:fld>
            <a:endParaRPr lang="en-US" dirty="0"/>
          </a:p>
        </p:txBody>
      </p:sp>
    </p:spTree>
    <p:extLst>
      <p:ext uri="{BB962C8B-B14F-4D97-AF65-F5344CB8AC3E}">
        <p14:creationId xmlns:p14="http://schemas.microsoft.com/office/powerpoint/2010/main" val="318832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35</a:t>
            </a:fld>
            <a:endParaRPr lang="en-US" dirty="0"/>
          </a:p>
        </p:txBody>
      </p:sp>
    </p:spTree>
    <p:extLst>
      <p:ext uri="{BB962C8B-B14F-4D97-AF65-F5344CB8AC3E}">
        <p14:creationId xmlns:p14="http://schemas.microsoft.com/office/powerpoint/2010/main" val="508713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a:t>
            </a:r>
            <a:r>
              <a:rPr lang="en-US" baseline="0" dirty="0" smtClean="0"/>
              <a:t> find CareerOneStop’s great resources in a easy way on your mobile device. </a:t>
            </a:r>
          </a:p>
          <a:p>
            <a:endParaRPr lang="en-US" baseline="0" dirty="0" smtClean="0"/>
          </a:p>
          <a:p>
            <a:r>
              <a:rPr lang="en-US" dirty="0">
                <a:latin typeface="Arial" charset="0"/>
              </a:rPr>
              <a:t>CareerOneStop now offers </a:t>
            </a:r>
            <a:r>
              <a:rPr lang="en-US" dirty="0" smtClean="0">
                <a:latin typeface="Arial" charset="0"/>
              </a:rPr>
              <a:t>32 </a:t>
            </a:r>
            <a:r>
              <a:rPr lang="en-US" dirty="0">
                <a:latin typeface="Arial" charset="0"/>
              </a:rPr>
              <a:t>mobile web applications:</a:t>
            </a:r>
          </a:p>
          <a:p>
            <a:endParaRPr lang="en-US" dirty="0">
              <a:latin typeface="Arial" charset="0"/>
            </a:endParaRPr>
          </a:p>
          <a:p>
            <a:endParaRPr lang="en-US" dirty="0">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FBFDB-C426-4434-9683-C77164F178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00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news, updates, and feedback about CareerOneStop.</a:t>
            </a:r>
          </a:p>
          <a:p>
            <a:endParaRPr lang="en-US" dirty="0"/>
          </a:p>
          <a:p>
            <a:r>
              <a:rPr lang="en-US" dirty="0"/>
              <a:t>Also have a blog here:  http://blog.careeronestop.org/</a:t>
            </a:r>
          </a:p>
          <a:p>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37</a:t>
            </a:fld>
            <a:endParaRPr lang="en-US" dirty="0"/>
          </a:p>
        </p:txBody>
      </p:sp>
    </p:spTree>
    <p:extLst>
      <p:ext uri="{BB962C8B-B14F-4D97-AF65-F5344CB8AC3E}">
        <p14:creationId xmlns:p14="http://schemas.microsoft.com/office/powerpoint/2010/main" val="2215414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Outreach materials help you answer career, education, and workplace questions. Here you'll find brochures and presentations to download, print, or share:</a:t>
            </a:r>
          </a:p>
          <a:p>
            <a:r>
              <a:rPr lang="en-US" u="sng" dirty="0">
                <a:hlinkClick r:id="rId3" tooltip="Outreach Jobseekers"/>
              </a:rPr>
              <a:t>For Job Seekers and Workers</a:t>
            </a:r>
            <a:endParaRPr lang="en-US" dirty="0"/>
          </a:p>
          <a:p>
            <a:r>
              <a:rPr lang="en-US" u="sng" dirty="0">
                <a:hlinkClick r:id="rId4" tooltip="Outreach Businesses"/>
              </a:rPr>
              <a:t>For Businesses</a:t>
            </a:r>
            <a:endParaRPr lang="en-US" dirty="0"/>
          </a:p>
          <a:p>
            <a:r>
              <a:rPr lang="en-US" u="sng" dirty="0">
                <a:hlinkClick r:id="rId5" tooltip="Outreach Parents"/>
              </a:rPr>
              <a:t>For Parents, Students, and Youth</a:t>
            </a:r>
            <a:endParaRPr lang="en-US" dirty="0"/>
          </a:p>
          <a:p>
            <a:r>
              <a:rPr lang="en-US" u="sng" dirty="0">
                <a:hlinkClick r:id="rId6" tooltip="Outreach Veterans"/>
              </a:rPr>
              <a:t>For Veterans and Transitioning Military Personnel</a:t>
            </a:r>
            <a:endParaRPr lang="en-US" dirty="0"/>
          </a:p>
          <a:p>
            <a:r>
              <a:rPr lang="en-US" u="sng" dirty="0">
                <a:hlinkClick r:id="rId7" tooltip="Counselors"/>
              </a:rPr>
              <a:t>For Counselors, Trainers, and Workforce Professionals</a:t>
            </a:r>
            <a:endParaRPr lang="en-US" dirty="0"/>
          </a:p>
          <a:p>
            <a:r>
              <a:rPr lang="en-US" u="sng" dirty="0">
                <a:hlinkClick r:id="rId8" tooltip="Other U.S. Department of Labor Resources"/>
              </a:rPr>
              <a:t>Other U.S. Department of Labor Resources</a:t>
            </a:r>
            <a:endParaRPr lang="en-US" dirty="0"/>
          </a:p>
          <a:p>
            <a:r>
              <a:rPr lang="en-US" u="sng" dirty="0">
                <a:hlinkClick r:id="rId9" tooltip="Spanish Language Materials"/>
              </a:rPr>
              <a:t>Spanish Language Materials</a:t>
            </a:r>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38</a:t>
            </a:fld>
            <a:endParaRPr lang="en-US" dirty="0"/>
          </a:p>
        </p:txBody>
      </p:sp>
    </p:spTree>
    <p:extLst>
      <p:ext uri="{BB962C8B-B14F-4D97-AF65-F5344CB8AC3E}">
        <p14:creationId xmlns:p14="http://schemas.microsoft.com/office/powerpoint/2010/main" val="3705284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 Does displaying CareerOneStop’s range of career, education, and employment data on your own site sound interesting?</a:t>
            </a:r>
          </a:p>
          <a:p>
            <a:pPr eaLnBrk="1" hangingPunct="1"/>
            <a:r>
              <a:rPr lang="en-US" dirty="0" smtClean="0"/>
              <a:t>* Would you be interested in a customized version of a Web-based salary tool or occupation profile?</a:t>
            </a:r>
          </a:p>
          <a:p>
            <a:pPr eaLnBrk="1" hangingPunct="1"/>
            <a:r>
              <a:rPr lang="en-US" dirty="0" smtClean="0"/>
              <a:t>* How about a searchable database of occupational licenses or certifications? </a:t>
            </a:r>
          </a:p>
          <a:p>
            <a:pPr eaLnBrk="1" hangingPunct="1"/>
            <a:r>
              <a:rPr lang="en-US" dirty="0" smtClean="0"/>
              <a:t>*  What if you could add these features to your career information web site so that it looks like your web site and costs your nothing to do so?</a:t>
            </a:r>
          </a:p>
          <a:p>
            <a:pPr eaLnBrk="1" hangingPunct="1"/>
            <a:r>
              <a:rPr lang="en-US" dirty="0" smtClean="0"/>
              <a:t>If so, you may be a candidate for Web services.  </a:t>
            </a:r>
          </a:p>
          <a:p>
            <a:pPr eaLnBrk="1" hangingPunct="1"/>
            <a:endParaRPr lang="en-US" dirty="0" smtClean="0"/>
          </a:p>
          <a:p>
            <a:pPr eaLnBrk="1" hangingPunct="1"/>
            <a:r>
              <a:rPr lang="en-US" dirty="0" smtClean="0"/>
              <a:t>CareerOneStop now offers Web services as a way to exchange data, information, and even online tools seamlessly between Web sites.</a:t>
            </a:r>
          </a:p>
          <a:p>
            <a:pPr eaLnBrk="1" hangingPunct="1"/>
            <a:r>
              <a:rPr lang="en-US" dirty="0" smtClean="0"/>
              <a:t>CareerOneStop does the work of collecting and updating the data, while you display a customized version on your site. </a:t>
            </a:r>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39</a:t>
            </a:fld>
            <a:endParaRPr lang="en-US" dirty="0"/>
          </a:p>
        </p:txBody>
      </p:sp>
    </p:spTree>
    <p:extLst>
      <p:ext uri="{BB962C8B-B14F-4D97-AF65-F5344CB8AC3E}">
        <p14:creationId xmlns:p14="http://schemas.microsoft.com/office/powerpoint/2010/main" val="130761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Laid-off workers and other career changers can:</a:t>
            </a:r>
          </a:p>
          <a:p>
            <a:endParaRPr lang="en-US" sz="1100" dirty="0" smtClean="0">
              <a:solidFill>
                <a:srgbClr val="FF0000"/>
              </a:solidFill>
            </a:endParaRPr>
          </a:p>
          <a:p>
            <a:pPr>
              <a:buFontTx/>
              <a:buChar char="•"/>
            </a:pPr>
            <a:r>
              <a:rPr lang="en-US" dirty="0" smtClean="0">
                <a:solidFill>
                  <a:srgbClr val="0070C0"/>
                </a:solidFill>
              </a:rPr>
              <a:t>Identify related careers to explore</a:t>
            </a:r>
          </a:p>
          <a:p>
            <a:pPr>
              <a:buFontTx/>
              <a:buChar char="•"/>
            </a:pPr>
            <a:endParaRPr lang="en-US" dirty="0" smtClean="0">
              <a:solidFill>
                <a:srgbClr val="0070C0"/>
              </a:solidFill>
            </a:endParaRPr>
          </a:p>
          <a:p>
            <a:pPr>
              <a:buFontTx/>
              <a:buChar char="•"/>
            </a:pPr>
            <a:r>
              <a:rPr lang="en-US" dirty="0" smtClean="0">
                <a:solidFill>
                  <a:srgbClr val="0070C0"/>
                </a:solidFill>
              </a:rPr>
              <a:t>Learn about transferable skills</a:t>
            </a:r>
          </a:p>
          <a:p>
            <a:pPr>
              <a:buFontTx/>
              <a:buChar char="•"/>
            </a:pPr>
            <a:endParaRPr lang="en-US" dirty="0" smtClean="0">
              <a:solidFill>
                <a:srgbClr val="0070C0"/>
              </a:solidFill>
            </a:endParaRPr>
          </a:p>
          <a:p>
            <a:pPr>
              <a:buFontTx/>
              <a:buChar char="•"/>
            </a:pPr>
            <a:r>
              <a:rPr lang="en-US" dirty="0" smtClean="0">
                <a:solidFill>
                  <a:srgbClr val="0070C0"/>
                </a:solidFill>
              </a:rPr>
              <a:t>Link to local training opportunities</a:t>
            </a:r>
          </a:p>
          <a:p>
            <a:pPr>
              <a:buFontTx/>
              <a:buChar char="•"/>
            </a:pPr>
            <a:endParaRPr lang="en-US" dirty="0" smtClean="0">
              <a:solidFill>
                <a:srgbClr val="0070C0"/>
              </a:solidFill>
            </a:endParaRPr>
          </a:p>
          <a:p>
            <a:pPr>
              <a:buFontTx/>
              <a:buChar char="•"/>
            </a:pPr>
            <a:r>
              <a:rPr lang="en-US" dirty="0" smtClean="0">
                <a:solidFill>
                  <a:srgbClr val="0070C0"/>
                </a:solidFill>
              </a:rPr>
              <a:t>View and apply for job listings</a:t>
            </a:r>
          </a:p>
        </p:txBody>
      </p:sp>
      <p:sp>
        <p:nvSpPr>
          <p:cNvPr id="4" name="Slide Number Placeholder 3"/>
          <p:cNvSpPr>
            <a:spLocks noGrp="1"/>
          </p:cNvSpPr>
          <p:nvPr>
            <p:ph type="sldNum" sz="quarter" idx="10"/>
          </p:nvPr>
        </p:nvSpPr>
        <p:spPr/>
        <p:txBody>
          <a:bodyPr/>
          <a:lstStyle/>
          <a:p>
            <a:fld id="{056FBFDB-C426-4434-9683-C77164F178CC}" type="slidenum">
              <a:rPr lang="en-US" smtClean="0"/>
              <a:t>4</a:t>
            </a:fld>
            <a:endParaRPr lang="en-US" dirty="0"/>
          </a:p>
        </p:txBody>
      </p:sp>
    </p:spTree>
    <p:extLst>
      <p:ext uri="{BB962C8B-B14F-4D97-AF65-F5344CB8AC3E}">
        <p14:creationId xmlns:p14="http://schemas.microsoft.com/office/powerpoint/2010/main" val="1045267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40</a:t>
            </a:fld>
            <a:endParaRPr lang="en-US" dirty="0"/>
          </a:p>
        </p:txBody>
      </p:sp>
    </p:spTree>
    <p:extLst>
      <p:ext uri="{BB962C8B-B14F-4D97-AF65-F5344CB8AC3E}">
        <p14:creationId xmlns:p14="http://schemas.microsoft.com/office/powerpoint/2010/main" val="2725746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Thank you for attending this presentation about CareerOneStop and other pathways to career success.</a:t>
            </a:r>
          </a:p>
          <a:p>
            <a:pPr eaLnBrk="1" hangingPunct="1"/>
            <a:endParaRPr lang="en-US" dirty="0" smtClean="0"/>
          </a:p>
          <a:p>
            <a:pPr eaLnBrk="1" hangingPunct="1"/>
            <a:r>
              <a:rPr lang="en-US" dirty="0" smtClean="0"/>
              <a:t>If you have questions about CareerOneStop after this presentation, please feel free to contact us.  Also, if you have questions about any U.S. Department of Labor Employment and Training Programs, please contact the US2-JOBS.</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42</a:t>
            </a:fld>
            <a:endParaRPr lang="en-US" dirty="0"/>
          </a:p>
        </p:txBody>
      </p:sp>
    </p:spTree>
    <p:extLst>
      <p:ext uri="{BB962C8B-B14F-4D97-AF65-F5344CB8AC3E}">
        <p14:creationId xmlns:p14="http://schemas.microsoft.com/office/powerpoint/2010/main" val="146329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say I</a:t>
            </a:r>
            <a:r>
              <a:rPr lang="en-US" dirty="0" smtClean="0"/>
              <a:t> just got laid off from Bright House Networks, the television cable provider in Bakersfield, California after three years. I was an installer there but I’d like to transfer into a green job because I’ve heard there is more opportunity in this type of job.</a:t>
            </a:r>
          </a:p>
          <a:p>
            <a:endParaRPr lang="en-US" dirty="0" smtClean="0"/>
          </a:p>
          <a:p>
            <a:r>
              <a:rPr lang="en-US" dirty="0" smtClean="0"/>
              <a:t>So I’d enter </a:t>
            </a:r>
            <a:r>
              <a:rPr lang="en-US" b="1" u="sng" dirty="0" smtClean="0">
                <a:hlinkClick r:id="rId3"/>
              </a:rPr>
              <a:t>cable installer</a:t>
            </a:r>
            <a:r>
              <a:rPr lang="en-US" b="1" u="sng" dirty="0" smtClean="0"/>
              <a:t> in the search box here.</a:t>
            </a:r>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5</a:t>
            </a:fld>
            <a:endParaRPr lang="en-US" dirty="0"/>
          </a:p>
        </p:txBody>
      </p:sp>
    </p:spTree>
    <p:extLst>
      <p:ext uri="{BB962C8B-B14F-4D97-AF65-F5344CB8AC3E}">
        <p14:creationId xmlns:p14="http://schemas.microsoft.com/office/powerpoint/2010/main" val="250831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mySkills</a:t>
            </a:r>
            <a:r>
              <a:rPr lang="en-US" dirty="0" smtClean="0"/>
              <a:t> </a:t>
            </a:r>
            <a:r>
              <a:rPr lang="en-US" dirty="0" err="1" smtClean="0"/>
              <a:t>myFuture</a:t>
            </a:r>
            <a:r>
              <a:rPr lang="en-US" dirty="0" smtClean="0"/>
              <a:t> does a keyword match with whatever was entered and presents the closest occupation title here.  Clicking on this drop-down arrow will give the users a fuller list of occupations -- they’re asked to select the one closest to the job they meant. </a:t>
            </a:r>
          </a:p>
          <a:p>
            <a:endParaRPr lang="en-US" dirty="0" smtClean="0"/>
          </a:p>
          <a:p>
            <a:r>
              <a:rPr lang="en-US" dirty="0" smtClean="0"/>
              <a:t>I don’t think this is a great match to my previous occupation, so I would click </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6</a:t>
            </a:fld>
            <a:endParaRPr lang="en-US" dirty="0"/>
          </a:p>
        </p:txBody>
      </p:sp>
    </p:spTree>
    <p:extLst>
      <p:ext uri="{BB962C8B-B14F-4D97-AF65-F5344CB8AC3E}">
        <p14:creationId xmlns:p14="http://schemas.microsoft.com/office/powerpoint/2010/main" val="250831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 and then select </a:t>
            </a:r>
            <a:r>
              <a:rPr lang="en-US" b="1" u="sng" dirty="0" smtClean="0">
                <a:hlinkClick r:id="rId3" tooltip="Telecommunications Line Installers and Repairers"/>
              </a:rPr>
              <a:t>Telecommunications Line Installers and Repairers</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7</a:t>
            </a:fld>
            <a:endParaRPr lang="en-US" dirty="0"/>
          </a:p>
        </p:txBody>
      </p:sp>
    </p:spTree>
    <p:extLst>
      <p:ext uri="{BB962C8B-B14F-4D97-AF65-F5344CB8AC3E}">
        <p14:creationId xmlns:p14="http://schemas.microsoft.com/office/powerpoint/2010/main" val="131271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8</a:t>
            </a:fld>
            <a:endParaRPr lang="en-US" dirty="0"/>
          </a:p>
        </p:txBody>
      </p:sp>
    </p:spTree>
    <p:extLst>
      <p:ext uri="{BB962C8B-B14F-4D97-AF65-F5344CB8AC3E}">
        <p14:creationId xmlns:p14="http://schemas.microsoft.com/office/powerpoint/2010/main" val="148203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9</a:t>
            </a:fld>
            <a:endParaRPr lang="en-US" dirty="0"/>
          </a:p>
        </p:txBody>
      </p:sp>
    </p:spTree>
    <p:extLst>
      <p:ext uri="{BB962C8B-B14F-4D97-AF65-F5344CB8AC3E}">
        <p14:creationId xmlns:p14="http://schemas.microsoft.com/office/powerpoint/2010/main" val="192705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40853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69309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42363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94989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24870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3483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50101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07481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14848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90534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76547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028-7047-4966-9DCE-896815D069D7}" type="datetimeFigureOut">
              <a:rPr lang="en-US" smtClean="0"/>
              <a:t>7/17/2020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7CB6-9093-4ED0-8BA3-F64051344DE8}" type="slidenum">
              <a:rPr lang="en-US" smtClean="0"/>
              <a:t>‹#›</a:t>
            </a:fld>
            <a:endParaRPr lang="en-US" dirty="0"/>
          </a:p>
        </p:txBody>
      </p:sp>
    </p:spTree>
    <p:extLst>
      <p:ext uri="{BB962C8B-B14F-4D97-AF65-F5344CB8AC3E}">
        <p14:creationId xmlns:p14="http://schemas.microsoft.com/office/powerpoint/2010/main" val="270497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user/CareerOneStop" TargetMode="External"/><Relationship Id="rId3" Type="http://schemas.openxmlformats.org/officeDocument/2006/relationships/hyperlink" Target="https://twitter.com/Career1Stop" TargetMode="External"/><Relationship Id="rId7" Type="http://schemas.openxmlformats.org/officeDocument/2006/relationships/hyperlink" Target="https://www.pinterest.com/CareerOneStop/"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instagram.com/careeronestop/" TargetMode="External"/><Relationship Id="rId5" Type="http://schemas.openxmlformats.org/officeDocument/2006/relationships/hyperlink" Target="https://www.facebook.com/CareerOneStop.org/" TargetMode="External"/><Relationship Id="rId4" Type="http://schemas.openxmlformats.org/officeDocument/2006/relationships/hyperlink" Target="https://www.linkedin.com/company/careeronesto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info@CareerOneStop.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pt_titl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5" name="Text Box 13"/>
          <p:cNvSpPr txBox="1">
            <a:spLocks noChangeArrowheads="1"/>
          </p:cNvSpPr>
          <p:nvPr/>
        </p:nvSpPr>
        <p:spPr bwMode="auto">
          <a:xfrm>
            <a:off x="4054343" y="5479207"/>
            <a:ext cx="4648200" cy="393954"/>
          </a:xfrm>
          <a:prstGeom prst="rect">
            <a:avLst/>
          </a:prstGeom>
          <a:noFill/>
          <a:ln w="9525">
            <a:noFill/>
            <a:miter lim="800000"/>
            <a:headEnd/>
            <a:tailEnd/>
          </a:ln>
        </p:spPr>
        <p:txBody>
          <a:bodyPr>
            <a:spAutoFit/>
          </a:bodyPr>
          <a:lstStyle/>
          <a:p>
            <a:pPr algn="r">
              <a:lnSpc>
                <a:spcPct val="70000"/>
              </a:lnSpc>
              <a:spcBef>
                <a:spcPct val="50000"/>
              </a:spcBef>
            </a:pPr>
            <a:r>
              <a:rPr lang="en-US" sz="2800" dirty="0" smtClean="0">
                <a:solidFill>
                  <a:schemeClr val="bg1"/>
                </a:solidFill>
                <a:latin typeface="Verdana"/>
                <a:cs typeface="Verdana"/>
              </a:rPr>
              <a:t>CareerOneStop</a:t>
            </a:r>
          </a:p>
        </p:txBody>
      </p:sp>
    </p:spTree>
    <p:extLst>
      <p:ext uri="{BB962C8B-B14F-4D97-AF65-F5344CB8AC3E}">
        <p14:creationId xmlns:p14="http://schemas.microsoft.com/office/powerpoint/2010/main" val="32266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a:xfrm>
            <a:off x="429491" y="220662"/>
            <a:ext cx="8229600" cy="960438"/>
          </a:xfrm>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839091" y="59637"/>
            <a:ext cx="7820000" cy="5820476"/>
          </a:xfrm>
          <a:prstGeom prst="rect">
            <a:avLst/>
          </a:prstGeom>
          <a:noFill/>
          <a:ln w="9525">
            <a:noFill/>
            <a:miter lim="800000"/>
            <a:headEnd/>
            <a:tailEnd/>
          </a:ln>
        </p:spPr>
      </p:pic>
    </p:spTree>
    <p:extLst>
      <p:ext uri="{BB962C8B-B14F-4D97-AF65-F5344CB8AC3E}">
        <p14:creationId xmlns:p14="http://schemas.microsoft.com/office/powerpoint/2010/main" val="266879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596952" y="0"/>
            <a:ext cx="7950095" cy="5786857"/>
          </a:xfrm>
          <a:prstGeom prst="rect">
            <a:avLst/>
          </a:prstGeom>
          <a:noFill/>
          <a:ln w="9525">
            <a:noFill/>
            <a:miter lim="800000"/>
            <a:headEnd/>
            <a:tailEnd/>
          </a:ln>
        </p:spPr>
      </p:pic>
    </p:spTree>
    <p:extLst>
      <p:ext uri="{BB962C8B-B14F-4D97-AF65-F5344CB8AC3E}">
        <p14:creationId xmlns:p14="http://schemas.microsoft.com/office/powerpoint/2010/main" val="266879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339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descr="msmf6.jpg"/>
          <p:cNvPicPr>
            <a:picLocks noChangeAspect="1"/>
          </p:cNvPicPr>
          <p:nvPr/>
        </p:nvPicPr>
        <p:blipFill>
          <a:blip r:embed="rId4" cstate="print"/>
          <a:srcRect/>
          <a:stretch>
            <a:fillRect/>
          </a:stretch>
        </p:blipFill>
        <p:spPr bwMode="auto">
          <a:xfrm>
            <a:off x="1219200" y="5249"/>
            <a:ext cx="7154228" cy="5730431"/>
          </a:xfrm>
          <a:prstGeom prst="rect">
            <a:avLst/>
          </a:prstGeom>
          <a:noFill/>
          <a:ln w="9525">
            <a:noFill/>
            <a:miter lim="800000"/>
            <a:headEnd/>
            <a:tailEnd/>
          </a:ln>
        </p:spPr>
      </p:pic>
    </p:spTree>
    <p:extLst>
      <p:ext uri="{BB962C8B-B14F-4D97-AF65-F5344CB8AC3E}">
        <p14:creationId xmlns:p14="http://schemas.microsoft.com/office/powerpoint/2010/main" val="266879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msmf7.jpg"/>
          <p:cNvPicPr>
            <a:picLocks noChangeAspect="1"/>
          </p:cNvPicPr>
          <p:nvPr/>
        </p:nvPicPr>
        <p:blipFill>
          <a:blip r:embed="rId4" cstate="print"/>
          <a:srcRect/>
          <a:stretch>
            <a:fillRect/>
          </a:stretch>
        </p:blipFill>
        <p:spPr bwMode="auto">
          <a:xfrm>
            <a:off x="916305" y="33454"/>
            <a:ext cx="7311390" cy="5827395"/>
          </a:xfrm>
          <a:prstGeom prst="rect">
            <a:avLst/>
          </a:prstGeom>
          <a:noFill/>
          <a:ln w="9525">
            <a:noFill/>
            <a:miter lim="800000"/>
            <a:headEnd/>
            <a:tailEnd/>
          </a:ln>
        </p:spPr>
      </p:pic>
    </p:spTree>
    <p:extLst>
      <p:ext uri="{BB962C8B-B14F-4D97-AF65-F5344CB8AC3E}">
        <p14:creationId xmlns:p14="http://schemas.microsoft.com/office/powerpoint/2010/main" val="304531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msmf8.jpg"/>
          <p:cNvPicPr>
            <a:picLocks noChangeAspect="1"/>
          </p:cNvPicPr>
          <p:nvPr/>
        </p:nvPicPr>
        <p:blipFill>
          <a:blip r:embed="rId4" cstate="print"/>
          <a:srcRect/>
          <a:stretch>
            <a:fillRect/>
          </a:stretch>
        </p:blipFill>
        <p:spPr bwMode="auto">
          <a:xfrm>
            <a:off x="1005459" y="0"/>
            <a:ext cx="7133082" cy="5744528"/>
          </a:xfrm>
          <a:prstGeom prst="rect">
            <a:avLst/>
          </a:prstGeom>
          <a:noFill/>
          <a:ln w="9525">
            <a:noFill/>
            <a:miter lim="800000"/>
            <a:headEnd/>
            <a:tailEnd/>
          </a:ln>
        </p:spPr>
      </p:pic>
    </p:spTree>
    <p:extLst>
      <p:ext uri="{BB962C8B-B14F-4D97-AF65-F5344CB8AC3E}">
        <p14:creationId xmlns:p14="http://schemas.microsoft.com/office/powerpoint/2010/main" val="147260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descr="msmf9.jpg"/>
          <p:cNvPicPr>
            <a:picLocks noChangeAspect="1"/>
          </p:cNvPicPr>
          <p:nvPr/>
        </p:nvPicPr>
        <p:blipFill>
          <a:blip r:embed="rId4" cstate="print"/>
          <a:srcRect/>
          <a:stretch>
            <a:fillRect/>
          </a:stretch>
        </p:blipFill>
        <p:spPr bwMode="auto">
          <a:xfrm>
            <a:off x="533876" y="0"/>
            <a:ext cx="8152924" cy="5853589"/>
          </a:xfrm>
          <a:prstGeom prst="rect">
            <a:avLst/>
          </a:prstGeom>
          <a:noFill/>
          <a:ln w="9525">
            <a:noFill/>
            <a:miter lim="800000"/>
            <a:headEnd/>
            <a:tailEnd/>
          </a:ln>
        </p:spPr>
      </p:pic>
    </p:spTree>
    <p:extLst>
      <p:ext uri="{BB962C8B-B14F-4D97-AF65-F5344CB8AC3E}">
        <p14:creationId xmlns:p14="http://schemas.microsoft.com/office/powerpoint/2010/main" val="1372717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descr="msmf10.jpg"/>
          <p:cNvPicPr>
            <a:picLocks noChangeAspect="1"/>
          </p:cNvPicPr>
          <p:nvPr/>
        </p:nvPicPr>
        <p:blipFill>
          <a:blip r:embed="rId4" cstate="print"/>
          <a:srcRect/>
          <a:stretch>
            <a:fillRect/>
          </a:stretch>
        </p:blipFill>
        <p:spPr bwMode="auto">
          <a:xfrm>
            <a:off x="1143000" y="246760"/>
            <a:ext cx="7275195" cy="5646420"/>
          </a:xfrm>
          <a:prstGeom prst="rect">
            <a:avLst/>
          </a:prstGeom>
          <a:noFill/>
          <a:ln w="9525">
            <a:noFill/>
            <a:miter lim="800000"/>
            <a:headEnd/>
            <a:tailEnd/>
          </a:ln>
        </p:spPr>
      </p:pic>
    </p:spTree>
    <p:extLst>
      <p:ext uri="{BB962C8B-B14F-4D97-AF65-F5344CB8AC3E}">
        <p14:creationId xmlns:p14="http://schemas.microsoft.com/office/powerpoint/2010/main" val="2577455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descr="msmf11.jpg"/>
          <p:cNvPicPr>
            <a:picLocks noChangeAspect="1"/>
          </p:cNvPicPr>
          <p:nvPr/>
        </p:nvPicPr>
        <p:blipFill>
          <a:blip r:embed="rId4" cstate="print"/>
          <a:srcRect/>
          <a:stretch>
            <a:fillRect/>
          </a:stretch>
        </p:blipFill>
        <p:spPr bwMode="auto">
          <a:xfrm>
            <a:off x="1352597" y="3717"/>
            <a:ext cx="6438805" cy="5883593"/>
          </a:xfrm>
          <a:prstGeom prst="rect">
            <a:avLst/>
          </a:prstGeom>
          <a:noFill/>
          <a:ln w="9525">
            <a:noFill/>
            <a:miter lim="800000"/>
            <a:headEnd/>
            <a:tailEnd/>
          </a:ln>
        </p:spPr>
      </p:pic>
    </p:spTree>
    <p:extLst>
      <p:ext uri="{BB962C8B-B14F-4D97-AF65-F5344CB8AC3E}">
        <p14:creationId xmlns:p14="http://schemas.microsoft.com/office/powerpoint/2010/main" val="978754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descr="msmf10.jpg"/>
          <p:cNvPicPr>
            <a:picLocks noChangeAspect="1"/>
          </p:cNvPicPr>
          <p:nvPr/>
        </p:nvPicPr>
        <p:blipFill>
          <a:blip r:embed="rId4" cstate="print"/>
          <a:srcRect/>
          <a:stretch>
            <a:fillRect/>
          </a:stretch>
        </p:blipFill>
        <p:spPr bwMode="auto">
          <a:xfrm>
            <a:off x="838676" y="0"/>
            <a:ext cx="7466648" cy="5795010"/>
          </a:xfrm>
          <a:prstGeom prst="rect">
            <a:avLst/>
          </a:prstGeom>
          <a:noFill/>
          <a:ln w="9525">
            <a:noFill/>
            <a:miter lim="800000"/>
            <a:headEnd/>
            <a:tailEnd/>
          </a:ln>
        </p:spPr>
      </p:pic>
    </p:spTree>
    <p:extLst>
      <p:ext uri="{BB962C8B-B14F-4D97-AF65-F5344CB8AC3E}">
        <p14:creationId xmlns:p14="http://schemas.microsoft.com/office/powerpoint/2010/main" val="2814536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11" name="Picture 10" descr="msmf12.jpg"/>
          <p:cNvPicPr>
            <a:picLocks noChangeAspect="1"/>
          </p:cNvPicPr>
          <p:nvPr/>
        </p:nvPicPr>
        <p:blipFill>
          <a:blip r:embed="rId4" cstate="print"/>
          <a:srcRect/>
          <a:stretch>
            <a:fillRect/>
          </a:stretch>
        </p:blipFill>
        <p:spPr bwMode="auto">
          <a:xfrm>
            <a:off x="114306" y="114300"/>
            <a:ext cx="8937974" cy="5598414"/>
          </a:xfrm>
          <a:prstGeom prst="rect">
            <a:avLst/>
          </a:prstGeom>
          <a:noFill/>
          <a:ln w="9525">
            <a:noFill/>
            <a:miter lim="800000"/>
            <a:headEnd/>
            <a:tailEnd/>
          </a:ln>
        </p:spPr>
      </p:pic>
    </p:spTree>
    <p:extLst>
      <p:ext uri="{BB962C8B-B14F-4D97-AF65-F5344CB8AC3E}">
        <p14:creationId xmlns:p14="http://schemas.microsoft.com/office/powerpoint/2010/main" val="77130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About CareerOneStop</a:t>
            </a:r>
            <a:endParaRPr lang="en-US" dirty="0"/>
          </a:p>
        </p:txBody>
      </p:sp>
      <p:sp>
        <p:nvSpPr>
          <p:cNvPr id="3" name="Content Placeholder 2"/>
          <p:cNvSpPr>
            <a:spLocks noGrp="1"/>
          </p:cNvSpPr>
          <p:nvPr>
            <p:ph idx="1"/>
          </p:nvPr>
        </p:nvSpPr>
        <p:spPr>
          <a:xfrm>
            <a:off x="609600" y="1600200"/>
            <a:ext cx="7924799" cy="4267200"/>
          </a:xfrm>
        </p:spPr>
        <p:txBody>
          <a:bodyPr>
            <a:normAutofit/>
          </a:bodyPr>
          <a:lstStyle/>
          <a:p>
            <a:pPr marL="0" indent="0">
              <a:buNone/>
            </a:pPr>
            <a:r>
              <a:rPr lang="en-US" dirty="0" smtClean="0"/>
              <a:t>CareerOneStop offers free</a:t>
            </a:r>
            <a:r>
              <a:rPr lang="en-US" dirty="0"/>
              <a:t>, online resources </a:t>
            </a:r>
            <a:r>
              <a:rPr lang="en-US" dirty="0" smtClean="0"/>
              <a:t> </a:t>
            </a:r>
            <a:r>
              <a:rPr lang="en-US" smtClean="0"/>
              <a:t>to meet the </a:t>
            </a:r>
            <a:r>
              <a:rPr lang="en-US" dirty="0"/>
              <a:t>career, training, and employment needs of individuals and businesses.</a:t>
            </a:r>
          </a:p>
          <a:p>
            <a:pPr marL="0" indent="0">
              <a:buNone/>
            </a:pPr>
            <a:endParaRPr lang="en-US" dirty="0"/>
          </a:p>
          <a:p>
            <a:pPr marL="0" indent="0">
              <a:buNone/>
            </a:pPr>
            <a:endParaRPr lang="en-US" dirty="0" smtClean="0"/>
          </a:p>
          <a:p>
            <a:pPr marL="0" indent="0">
              <a:buNone/>
            </a:pPr>
            <a:r>
              <a:rPr lang="en-US" sz="2400" b="1" dirty="0" smtClean="0"/>
              <a:t>CareerOneStop </a:t>
            </a:r>
            <a:r>
              <a:rPr lang="en-US" sz="2400" dirty="0"/>
              <a:t>is sponsored by the </a:t>
            </a:r>
            <a:r>
              <a:rPr lang="en-US" sz="2400" b="1" dirty="0"/>
              <a:t>U.S. Department of Labor, Employment and Training Administration.</a:t>
            </a:r>
          </a:p>
          <a:p>
            <a:pPr marL="0" indent="0">
              <a:buNone/>
            </a:pPr>
            <a:endParaRPr lang="en-US" dirty="0"/>
          </a:p>
        </p:txBody>
      </p:sp>
    </p:spTree>
    <p:extLst>
      <p:ext uri="{BB962C8B-B14F-4D97-AF65-F5344CB8AC3E}">
        <p14:creationId xmlns:p14="http://schemas.microsoft.com/office/powerpoint/2010/main" val="357064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11" name="Picture 10" descr="msmf13.jpg"/>
          <p:cNvPicPr>
            <a:picLocks noChangeAspect="1"/>
          </p:cNvPicPr>
          <p:nvPr/>
        </p:nvPicPr>
        <p:blipFill>
          <a:blip r:embed="rId4" cstate="print"/>
          <a:srcRect r="3836"/>
          <a:stretch>
            <a:fillRect/>
          </a:stretch>
        </p:blipFill>
        <p:spPr bwMode="auto">
          <a:xfrm>
            <a:off x="250282" y="252336"/>
            <a:ext cx="8893718" cy="5432679"/>
          </a:xfrm>
          <a:prstGeom prst="rect">
            <a:avLst/>
          </a:prstGeom>
          <a:noFill/>
          <a:ln w="9525">
            <a:noFill/>
            <a:miter lim="800000"/>
            <a:headEnd/>
            <a:tailEnd/>
          </a:ln>
        </p:spPr>
      </p:pic>
    </p:spTree>
    <p:extLst>
      <p:ext uri="{BB962C8B-B14F-4D97-AF65-F5344CB8AC3E}">
        <p14:creationId xmlns:p14="http://schemas.microsoft.com/office/powerpoint/2010/main" val="2809066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11" name="Picture 10" descr="msmf14.jpg"/>
          <p:cNvPicPr>
            <a:picLocks noChangeAspect="1"/>
          </p:cNvPicPr>
          <p:nvPr/>
        </p:nvPicPr>
        <p:blipFill>
          <a:blip r:embed="rId4" cstate="print"/>
          <a:srcRect/>
          <a:stretch>
            <a:fillRect/>
          </a:stretch>
        </p:blipFill>
        <p:spPr bwMode="auto">
          <a:xfrm>
            <a:off x="1524000" y="0"/>
            <a:ext cx="6543675" cy="5750719"/>
          </a:xfrm>
          <a:prstGeom prst="rect">
            <a:avLst/>
          </a:prstGeom>
          <a:noFill/>
          <a:ln w="9525">
            <a:noFill/>
            <a:miter lim="800000"/>
            <a:headEnd/>
            <a:tailEnd/>
          </a:ln>
        </p:spPr>
      </p:pic>
    </p:spTree>
    <p:extLst>
      <p:ext uri="{BB962C8B-B14F-4D97-AF65-F5344CB8AC3E}">
        <p14:creationId xmlns:p14="http://schemas.microsoft.com/office/powerpoint/2010/main" val="402221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11" name="Picture 10" descr="msmf13.jpg"/>
          <p:cNvPicPr>
            <a:picLocks noChangeAspect="1"/>
          </p:cNvPicPr>
          <p:nvPr/>
        </p:nvPicPr>
        <p:blipFill>
          <a:blip r:embed="rId4" cstate="print"/>
          <a:srcRect/>
          <a:stretch>
            <a:fillRect/>
          </a:stretch>
        </p:blipFill>
        <p:spPr bwMode="auto">
          <a:xfrm>
            <a:off x="90773" y="289506"/>
            <a:ext cx="8962454" cy="5264658"/>
          </a:xfrm>
          <a:prstGeom prst="rect">
            <a:avLst/>
          </a:prstGeom>
          <a:noFill/>
          <a:ln w="9525">
            <a:noFill/>
            <a:miter lim="800000"/>
            <a:headEnd/>
            <a:tailEnd/>
          </a:ln>
        </p:spPr>
      </p:pic>
    </p:spTree>
    <p:extLst>
      <p:ext uri="{BB962C8B-B14F-4D97-AF65-F5344CB8AC3E}">
        <p14:creationId xmlns:p14="http://schemas.microsoft.com/office/powerpoint/2010/main" val="1759325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12571" y="-21771"/>
            <a:ext cx="7918857" cy="5763428"/>
          </a:xfrm>
          <a:prstGeom prst="rect">
            <a:avLst/>
          </a:prstGeom>
          <a:noFill/>
          <a:ln w="9525">
            <a:noFill/>
            <a:miter lim="800000"/>
            <a:headEnd/>
            <a:tailEnd/>
          </a:ln>
        </p:spPr>
      </p:pic>
    </p:spTree>
    <p:extLst>
      <p:ext uri="{BB962C8B-B14F-4D97-AF65-F5344CB8AC3E}">
        <p14:creationId xmlns:p14="http://schemas.microsoft.com/office/powerpoint/2010/main" val="48745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msmf16.jpg"/>
          <p:cNvPicPr>
            <a:picLocks noChangeAspect="1"/>
          </p:cNvPicPr>
          <p:nvPr/>
        </p:nvPicPr>
        <p:blipFill>
          <a:blip r:embed="rId4" cstate="print"/>
          <a:srcRect/>
          <a:stretch>
            <a:fillRect/>
          </a:stretch>
        </p:blipFill>
        <p:spPr bwMode="auto">
          <a:xfrm>
            <a:off x="731520" y="0"/>
            <a:ext cx="7680960" cy="5836920"/>
          </a:xfrm>
          <a:prstGeom prst="rect">
            <a:avLst/>
          </a:prstGeom>
          <a:noFill/>
          <a:ln w="9525">
            <a:noFill/>
            <a:miter lim="800000"/>
            <a:headEnd/>
            <a:tailEnd/>
          </a:ln>
        </p:spPr>
      </p:pic>
    </p:spTree>
    <p:extLst>
      <p:ext uri="{BB962C8B-B14F-4D97-AF65-F5344CB8AC3E}">
        <p14:creationId xmlns:p14="http://schemas.microsoft.com/office/powerpoint/2010/main" val="1612399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msmf17.jpg"/>
          <p:cNvPicPr>
            <a:picLocks noChangeAspect="1"/>
          </p:cNvPicPr>
          <p:nvPr/>
        </p:nvPicPr>
        <p:blipFill>
          <a:blip r:embed="rId4" cstate="print"/>
          <a:srcRect l="4643" r="6639"/>
          <a:stretch>
            <a:fillRect/>
          </a:stretch>
        </p:blipFill>
        <p:spPr bwMode="auto">
          <a:xfrm>
            <a:off x="681356" y="3717"/>
            <a:ext cx="7781287" cy="5886450"/>
          </a:xfrm>
          <a:prstGeom prst="rect">
            <a:avLst/>
          </a:prstGeom>
          <a:noFill/>
          <a:ln w="9525">
            <a:noFill/>
            <a:miter lim="800000"/>
            <a:headEnd/>
            <a:tailEnd/>
          </a:ln>
        </p:spPr>
      </p:pic>
    </p:spTree>
    <p:extLst>
      <p:ext uri="{BB962C8B-B14F-4D97-AF65-F5344CB8AC3E}">
        <p14:creationId xmlns:p14="http://schemas.microsoft.com/office/powerpoint/2010/main" val="1778752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msmf16.jpg"/>
          <p:cNvPicPr>
            <a:picLocks noChangeAspect="1"/>
          </p:cNvPicPr>
          <p:nvPr/>
        </p:nvPicPr>
        <p:blipFill>
          <a:blip r:embed="rId4" cstate="print"/>
          <a:srcRect/>
          <a:stretch>
            <a:fillRect/>
          </a:stretch>
        </p:blipFill>
        <p:spPr bwMode="auto">
          <a:xfrm>
            <a:off x="779526" y="5576"/>
            <a:ext cx="7584948" cy="5763959"/>
          </a:xfrm>
          <a:prstGeom prst="rect">
            <a:avLst/>
          </a:prstGeom>
          <a:noFill/>
          <a:ln w="9525">
            <a:noFill/>
            <a:miter lim="800000"/>
            <a:headEnd/>
            <a:tailEnd/>
          </a:ln>
        </p:spPr>
      </p:pic>
    </p:spTree>
    <p:extLst>
      <p:ext uri="{BB962C8B-B14F-4D97-AF65-F5344CB8AC3E}">
        <p14:creationId xmlns:p14="http://schemas.microsoft.com/office/powerpoint/2010/main" val="2478931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cstate="print"/>
          <a:srcRect/>
          <a:stretch>
            <a:fillRect/>
          </a:stretch>
        </p:blipFill>
        <p:spPr bwMode="auto">
          <a:xfrm>
            <a:off x="660857" y="9293"/>
            <a:ext cx="7822286" cy="5693143"/>
          </a:xfrm>
          <a:prstGeom prst="rect">
            <a:avLst/>
          </a:prstGeom>
          <a:noFill/>
          <a:ln w="9525">
            <a:noFill/>
            <a:miter lim="800000"/>
            <a:headEnd/>
            <a:tailEnd/>
          </a:ln>
        </p:spPr>
      </p:pic>
    </p:spTree>
    <p:extLst>
      <p:ext uri="{BB962C8B-B14F-4D97-AF65-F5344CB8AC3E}">
        <p14:creationId xmlns:p14="http://schemas.microsoft.com/office/powerpoint/2010/main" val="2558655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cstate="print"/>
          <a:srcRect/>
          <a:stretch>
            <a:fillRect/>
          </a:stretch>
        </p:blipFill>
        <p:spPr bwMode="auto">
          <a:xfrm>
            <a:off x="805714" y="0"/>
            <a:ext cx="7532572" cy="5853714"/>
          </a:xfrm>
          <a:prstGeom prst="rect">
            <a:avLst/>
          </a:prstGeom>
          <a:noFill/>
          <a:ln w="9525">
            <a:noFill/>
            <a:miter lim="800000"/>
            <a:headEnd/>
            <a:tailEnd/>
          </a:ln>
        </p:spPr>
      </p:pic>
    </p:spTree>
    <p:extLst>
      <p:ext uri="{BB962C8B-B14F-4D97-AF65-F5344CB8AC3E}">
        <p14:creationId xmlns:p14="http://schemas.microsoft.com/office/powerpoint/2010/main" val="3176468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cstate="print"/>
          <a:srcRect/>
          <a:stretch>
            <a:fillRect/>
          </a:stretch>
        </p:blipFill>
        <p:spPr bwMode="auto">
          <a:xfrm>
            <a:off x="600857" y="-21771"/>
            <a:ext cx="7942285" cy="5825905"/>
          </a:xfrm>
          <a:prstGeom prst="rect">
            <a:avLst/>
          </a:prstGeom>
          <a:noFill/>
          <a:ln w="9525">
            <a:noFill/>
            <a:miter lim="800000"/>
            <a:headEnd/>
            <a:tailEnd/>
          </a:ln>
        </p:spPr>
      </p:pic>
    </p:spTree>
    <p:extLst>
      <p:ext uri="{BB962C8B-B14F-4D97-AF65-F5344CB8AC3E}">
        <p14:creationId xmlns:p14="http://schemas.microsoft.com/office/powerpoint/2010/main" val="2134294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6" name="Text Box 22"/>
          <p:cNvSpPr txBox="1">
            <a:spLocks noChangeArrowheads="1"/>
          </p:cNvSpPr>
          <p:nvPr/>
        </p:nvSpPr>
        <p:spPr bwMode="auto">
          <a:xfrm>
            <a:off x="6705600" y="2203893"/>
            <a:ext cx="2057400" cy="2446824"/>
          </a:xfrm>
          <a:prstGeom prst="rect">
            <a:avLst/>
          </a:prstGeom>
          <a:noFill/>
          <a:ln w="9525">
            <a:noFill/>
            <a:miter lim="800000"/>
            <a:headEnd/>
            <a:tailEnd/>
          </a:ln>
        </p:spPr>
        <p:txBody>
          <a:bodyPr>
            <a:spAutoFit/>
          </a:bodyPr>
          <a:lstStyle/>
          <a:p>
            <a:pPr>
              <a:spcBef>
                <a:spcPct val="50000"/>
              </a:spcBef>
            </a:pPr>
            <a:r>
              <a:rPr lang="en-US" dirty="0">
                <a:cs typeface="Verdana"/>
              </a:rPr>
              <a:t>Easy-to-use tools and resources right at your fingertips that can help you advance your education and career! </a:t>
            </a:r>
          </a:p>
          <a:p>
            <a:pPr>
              <a:spcBef>
                <a:spcPct val="50000"/>
              </a:spcBef>
            </a:pPr>
            <a:endParaRPr lang="en-US" dirty="0">
              <a:latin typeface="Verdana"/>
              <a:cs typeface="Verdana"/>
            </a:endParaRPr>
          </a:p>
        </p:txBody>
      </p:sp>
      <p:sp>
        <p:nvSpPr>
          <p:cNvPr id="2" name="Title 1"/>
          <p:cNvSpPr>
            <a:spLocks noGrp="1"/>
          </p:cNvSpPr>
          <p:nvPr>
            <p:ph type="title"/>
          </p:nvPr>
        </p:nvSpPr>
        <p:spPr/>
        <p:txBody>
          <a:bodyPr>
            <a:normAutofit fontScale="90000"/>
          </a:bodyPr>
          <a:lstStyle/>
          <a:p>
            <a:pPr algn="l"/>
            <a:r>
              <a:rPr lang="en-US" dirty="0"/>
              <a:t>Your source for career exploration, </a:t>
            </a:r>
            <a:br>
              <a:rPr lang="en-US" dirty="0"/>
            </a:br>
            <a:r>
              <a:rPr lang="en-US" dirty="0"/>
              <a:t>training &amp; jobs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82325"/>
            <a:ext cx="5790477" cy="417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64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cstate="print"/>
          <a:srcRect/>
          <a:stretch>
            <a:fillRect/>
          </a:stretch>
        </p:blipFill>
        <p:spPr bwMode="auto">
          <a:xfrm>
            <a:off x="295313" y="274638"/>
            <a:ext cx="8822667" cy="5442666"/>
          </a:xfrm>
          <a:prstGeom prst="rect">
            <a:avLst/>
          </a:prstGeom>
          <a:noFill/>
          <a:ln w="9525">
            <a:noFill/>
            <a:miter lim="800000"/>
            <a:headEnd/>
            <a:tailEnd/>
          </a:ln>
        </p:spPr>
      </p:pic>
    </p:spTree>
    <p:extLst>
      <p:ext uri="{BB962C8B-B14F-4D97-AF65-F5344CB8AC3E}">
        <p14:creationId xmlns:p14="http://schemas.microsoft.com/office/powerpoint/2010/main" val="3840460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457200" y="-21771"/>
            <a:ext cx="8249048" cy="5893333"/>
          </a:xfrm>
          <a:prstGeom prst="rect">
            <a:avLst/>
          </a:prstGeom>
          <a:noFill/>
          <a:ln w="9525">
            <a:noFill/>
            <a:miter lim="800000"/>
            <a:headEnd/>
            <a:tailEnd/>
          </a:ln>
        </p:spPr>
      </p:pic>
      <p:sp>
        <p:nvSpPr>
          <p:cNvPr id="6" name="Oval 5"/>
          <p:cNvSpPr/>
          <p:nvPr/>
        </p:nvSpPr>
        <p:spPr>
          <a:xfrm>
            <a:off x="5919439" y="-34781"/>
            <a:ext cx="3200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7997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09546" y="18267"/>
            <a:ext cx="8054952" cy="5754666"/>
          </a:xfrm>
          <a:prstGeom prst="rect">
            <a:avLst/>
          </a:prstGeom>
          <a:noFill/>
          <a:ln w="9525">
            <a:noFill/>
            <a:miter lim="800000"/>
            <a:headEnd/>
            <a:tailEnd/>
          </a:ln>
        </p:spPr>
      </p:pic>
      <p:sp>
        <p:nvSpPr>
          <p:cNvPr id="6" name="Oval 5"/>
          <p:cNvSpPr/>
          <p:nvPr/>
        </p:nvSpPr>
        <p:spPr>
          <a:xfrm>
            <a:off x="4038600" y="93647"/>
            <a:ext cx="1676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 name="Oval 6"/>
          <p:cNvSpPr/>
          <p:nvPr/>
        </p:nvSpPr>
        <p:spPr>
          <a:xfrm>
            <a:off x="5616444" y="1504302"/>
            <a:ext cx="32004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959472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41570" y="201900"/>
            <a:ext cx="7860857" cy="5616000"/>
          </a:xfrm>
          <a:prstGeom prst="rect">
            <a:avLst/>
          </a:prstGeom>
          <a:noFill/>
          <a:ln w="9525">
            <a:noFill/>
            <a:miter lim="800000"/>
            <a:headEnd/>
            <a:tailEnd/>
          </a:ln>
        </p:spPr>
      </p:pic>
      <p:sp>
        <p:nvSpPr>
          <p:cNvPr id="6" name="Oval 5"/>
          <p:cNvSpPr/>
          <p:nvPr/>
        </p:nvSpPr>
        <p:spPr>
          <a:xfrm>
            <a:off x="3200399" y="367527"/>
            <a:ext cx="1371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 name="Oval 6"/>
          <p:cNvSpPr/>
          <p:nvPr/>
        </p:nvSpPr>
        <p:spPr>
          <a:xfrm>
            <a:off x="5185691" y="329446"/>
            <a:ext cx="2971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 name="Oval 7"/>
          <p:cNvSpPr/>
          <p:nvPr/>
        </p:nvSpPr>
        <p:spPr>
          <a:xfrm>
            <a:off x="380998" y="4827300"/>
            <a:ext cx="8382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892821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8120000" cy="5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191000" y="44958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38589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7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descr="skills.jpg"/>
          <p:cNvPicPr>
            <a:picLocks noChangeAspect="1"/>
          </p:cNvPicPr>
          <p:nvPr/>
        </p:nvPicPr>
        <p:blipFill>
          <a:blip r:embed="rId4" cstate="print"/>
          <a:srcRect/>
          <a:stretch>
            <a:fillRect/>
          </a:stretch>
        </p:blipFill>
        <p:spPr bwMode="auto">
          <a:xfrm>
            <a:off x="2041525" y="1594644"/>
            <a:ext cx="5060950" cy="3668712"/>
          </a:xfrm>
          <a:prstGeom prst="rect">
            <a:avLst/>
          </a:prstGeom>
          <a:noFill/>
          <a:ln w="9525">
            <a:noFill/>
            <a:miter lim="800000"/>
            <a:headEnd/>
            <a:tailEnd/>
          </a:ln>
        </p:spPr>
      </p:pic>
    </p:spTree>
    <p:extLst>
      <p:ext uri="{BB962C8B-B14F-4D97-AF65-F5344CB8AC3E}">
        <p14:creationId xmlns:p14="http://schemas.microsoft.com/office/powerpoint/2010/main" val="421343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smtClean="0"/>
              <a:t>Mobile Tools</a:t>
            </a:r>
            <a:endParaRPr lang="en-US" dirty="0"/>
          </a:p>
        </p:txBody>
      </p:sp>
      <p:pic>
        <p:nvPicPr>
          <p:cNvPr id="5" name="Picture 4"/>
          <p:cNvPicPr>
            <a:picLocks noChangeAspect="1"/>
          </p:cNvPicPr>
          <p:nvPr/>
        </p:nvPicPr>
        <p:blipFill>
          <a:blip r:embed="rId4"/>
          <a:stretch>
            <a:fillRect/>
          </a:stretch>
        </p:blipFill>
        <p:spPr>
          <a:xfrm>
            <a:off x="360482" y="1060903"/>
            <a:ext cx="5542598" cy="4342924"/>
          </a:xfrm>
          <a:prstGeom prst="rect">
            <a:avLst/>
          </a:prstGeom>
        </p:spPr>
      </p:pic>
      <p:pic>
        <p:nvPicPr>
          <p:cNvPr id="6" name="Picture 5"/>
          <p:cNvPicPr>
            <a:picLocks noChangeAspect="1"/>
          </p:cNvPicPr>
          <p:nvPr/>
        </p:nvPicPr>
        <p:blipFill>
          <a:blip r:embed="rId5"/>
          <a:stretch>
            <a:fillRect/>
          </a:stretch>
        </p:blipFill>
        <p:spPr>
          <a:xfrm>
            <a:off x="3067050" y="4267200"/>
            <a:ext cx="6076950" cy="1552575"/>
          </a:xfrm>
          <a:prstGeom prst="rect">
            <a:avLst/>
          </a:prstGeom>
        </p:spPr>
      </p:pic>
    </p:spTree>
    <p:extLst>
      <p:ext uri="{BB962C8B-B14F-4D97-AF65-F5344CB8AC3E}">
        <p14:creationId xmlns:p14="http://schemas.microsoft.com/office/powerpoint/2010/main" val="2585293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smtClean="0"/>
              <a:t>News</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8" y="1371600"/>
            <a:ext cx="8853906" cy="437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34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smtClean="0"/>
              <a:t>Outreach materials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 y="1219200"/>
            <a:ext cx="7440000" cy="468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34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095"/>
            <a:ext cx="9144000" cy="6854610"/>
          </a:xfrm>
          <a:prstGeom prst="rect">
            <a:avLst/>
          </a:prstGeom>
        </p:spPr>
      </p:pic>
      <p:sp>
        <p:nvSpPr>
          <p:cNvPr id="2" name="Title 1"/>
          <p:cNvSpPr>
            <a:spLocks noGrp="1"/>
          </p:cNvSpPr>
          <p:nvPr>
            <p:ph type="title"/>
          </p:nvPr>
        </p:nvSpPr>
        <p:spPr/>
        <p:txBody>
          <a:bodyPr/>
          <a:lstStyle/>
          <a:p>
            <a:r>
              <a:rPr lang="en-US" smtClean="0"/>
              <a:t>Web API</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38" y="1141095"/>
            <a:ext cx="5792724" cy="4880610"/>
          </a:xfrm>
          <a:prstGeom prst="rect">
            <a:avLst/>
          </a:prstGeom>
        </p:spPr>
      </p:pic>
    </p:spTree>
    <p:extLst>
      <p:ext uri="{BB962C8B-B14F-4D97-AF65-F5344CB8AC3E}">
        <p14:creationId xmlns:p14="http://schemas.microsoft.com/office/powerpoint/2010/main" val="225972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 y="0"/>
            <a:ext cx="9144000" cy="6854610"/>
          </a:xfrm>
          <a:prstGeom prst="rect">
            <a:avLst/>
          </a:prstGeom>
        </p:spPr>
      </p:pic>
      <p:sp>
        <p:nvSpPr>
          <p:cNvPr id="2" name="Title 1"/>
          <p:cNvSpPr>
            <a:spLocks noGrp="1"/>
          </p:cNvSpPr>
          <p:nvPr>
            <p:ph type="title"/>
          </p:nvPr>
        </p:nvSpPr>
        <p:spPr/>
        <p:txBody>
          <a:bodyPr/>
          <a:lstStyle/>
          <a:p>
            <a:r>
              <a:rPr lang="en-US" dirty="0" err="1" smtClean="0"/>
              <a:t>mySkills</a:t>
            </a:r>
            <a:r>
              <a:rPr lang="en-US" dirty="0" smtClean="0"/>
              <a:t> </a:t>
            </a:r>
            <a:r>
              <a:rPr lang="en-US" dirty="0" err="1" smtClean="0"/>
              <a:t>myFuture</a:t>
            </a:r>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666" y="1436031"/>
            <a:ext cx="5896667" cy="422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605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CareerOneStop Blog</a:t>
            </a:r>
            <a:endParaRPr lang="en-US" dirty="0"/>
          </a:p>
        </p:txBody>
      </p:sp>
      <p:sp>
        <p:nvSpPr>
          <p:cNvPr id="3" name="TextBox 2"/>
          <p:cNvSpPr txBox="1"/>
          <p:nvPr/>
        </p:nvSpPr>
        <p:spPr>
          <a:xfrm>
            <a:off x="6438134" y="2133600"/>
            <a:ext cx="2705866" cy="369332"/>
          </a:xfrm>
          <a:prstGeom prst="rect">
            <a:avLst/>
          </a:prstGeom>
          <a:noFill/>
        </p:spPr>
        <p:txBody>
          <a:bodyPr wrap="square" rtlCol="0">
            <a:spAutoFit/>
          </a:bodyPr>
          <a:lstStyle/>
          <a:p>
            <a:r>
              <a:rPr lang="en-US" dirty="0" smtClean="0"/>
              <a:t> blog.CareerOneStop.org</a:t>
            </a:r>
            <a:endParaRPr lang="en-US" dirty="0"/>
          </a:p>
        </p:txBody>
      </p:sp>
      <p:pic>
        <p:nvPicPr>
          <p:cNvPr id="5" name="Picture 4"/>
          <p:cNvPicPr>
            <a:picLocks noChangeAspect="1"/>
          </p:cNvPicPr>
          <p:nvPr/>
        </p:nvPicPr>
        <p:blipFill>
          <a:blip r:embed="rId4"/>
          <a:stretch>
            <a:fillRect/>
          </a:stretch>
        </p:blipFill>
        <p:spPr>
          <a:xfrm>
            <a:off x="1066800" y="1143000"/>
            <a:ext cx="3931429" cy="4717714"/>
          </a:xfrm>
          <a:prstGeom prst="rect">
            <a:avLst/>
          </a:prstGeom>
        </p:spPr>
      </p:pic>
    </p:spTree>
    <p:extLst>
      <p:ext uri="{BB962C8B-B14F-4D97-AF65-F5344CB8AC3E}">
        <p14:creationId xmlns:p14="http://schemas.microsoft.com/office/powerpoint/2010/main" val="3220557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CareerOneStop on Social Media</a:t>
            </a:r>
            <a:endParaRPr lang="en-US" dirty="0"/>
          </a:p>
        </p:txBody>
      </p:sp>
      <p:sp>
        <p:nvSpPr>
          <p:cNvPr id="3" name="Content Placeholder 2"/>
          <p:cNvSpPr>
            <a:spLocks noGrp="1"/>
          </p:cNvSpPr>
          <p:nvPr>
            <p:ph idx="1"/>
          </p:nvPr>
        </p:nvSpPr>
        <p:spPr>
          <a:xfrm>
            <a:off x="381000" y="1600200"/>
            <a:ext cx="8610600" cy="4525963"/>
          </a:xfrm>
        </p:spPr>
        <p:txBody>
          <a:bodyPr>
            <a:normAutofit/>
          </a:bodyPr>
          <a:lstStyle/>
          <a:p>
            <a:r>
              <a:rPr lang="en-US" sz="2800" dirty="0">
                <a:ea typeface="Verdana" pitchFamily="34" charset="0"/>
                <a:cs typeface="Verdana" pitchFamily="34" charset="0"/>
              </a:rPr>
              <a:t>Twitter:</a:t>
            </a:r>
            <a:r>
              <a:rPr lang="en-US" dirty="0">
                <a:ea typeface="Verdana" pitchFamily="34" charset="0"/>
                <a:cs typeface="Verdana" pitchFamily="34" charset="0"/>
              </a:rPr>
              <a:t> </a:t>
            </a:r>
            <a:r>
              <a:rPr lang="en-US" sz="1800" dirty="0">
                <a:ea typeface="Verdana" pitchFamily="34" charset="0"/>
                <a:cs typeface="Verdana" pitchFamily="34" charset="0"/>
                <a:hlinkClick r:id="rId3"/>
              </a:rPr>
              <a:t>https://twitter.com/Career1Stop</a:t>
            </a:r>
            <a:endParaRPr lang="en-US" sz="1800" dirty="0">
              <a:ea typeface="Verdana" pitchFamily="34" charset="0"/>
              <a:cs typeface="Verdana" pitchFamily="34" charset="0"/>
            </a:endParaRPr>
          </a:p>
          <a:p>
            <a:r>
              <a:rPr lang="en-US" sz="2800" dirty="0">
                <a:ea typeface="Verdana" pitchFamily="34" charset="0"/>
                <a:cs typeface="Verdana" pitchFamily="34" charset="0"/>
              </a:rPr>
              <a:t>LinkedIn: </a:t>
            </a:r>
            <a:r>
              <a:rPr lang="en-US" sz="1800" dirty="0">
                <a:ea typeface="Verdana" pitchFamily="34" charset="0"/>
                <a:cs typeface="Verdana" pitchFamily="34" charset="0"/>
                <a:hlinkClick r:id="rId4"/>
              </a:rPr>
              <a:t>https://www.linkedin.com/company/careeronestop</a:t>
            </a:r>
            <a:endParaRPr lang="en-US" sz="1800" dirty="0">
              <a:ea typeface="Verdana" pitchFamily="34" charset="0"/>
              <a:cs typeface="Verdana" pitchFamily="34" charset="0"/>
            </a:endParaRPr>
          </a:p>
          <a:p>
            <a:r>
              <a:rPr lang="en-US" sz="2800" dirty="0">
                <a:ea typeface="Verdana" pitchFamily="34" charset="0"/>
                <a:cs typeface="Verdana" pitchFamily="34" charset="0"/>
              </a:rPr>
              <a:t>Facebook:</a:t>
            </a:r>
            <a:r>
              <a:rPr lang="en-US" dirty="0">
                <a:ea typeface="Verdana" pitchFamily="34" charset="0"/>
                <a:cs typeface="Verdana" pitchFamily="34" charset="0"/>
              </a:rPr>
              <a:t> </a:t>
            </a:r>
            <a:r>
              <a:rPr lang="en-US" sz="1800" dirty="0">
                <a:ea typeface="Verdana" pitchFamily="34" charset="0"/>
                <a:cs typeface="Verdana" pitchFamily="34" charset="0"/>
                <a:hlinkClick r:id="rId5"/>
              </a:rPr>
              <a:t>https://www.facebook.com/CareerOneStop.org/</a:t>
            </a:r>
            <a:endParaRPr lang="en-US" sz="1800" dirty="0">
              <a:ea typeface="Verdana" pitchFamily="34" charset="0"/>
              <a:cs typeface="Verdana" pitchFamily="34" charset="0"/>
            </a:endParaRPr>
          </a:p>
          <a:p>
            <a:r>
              <a:rPr lang="en-US" sz="2800" dirty="0">
                <a:ea typeface="Verdana" pitchFamily="34" charset="0"/>
                <a:cs typeface="Verdana" pitchFamily="34" charset="0"/>
              </a:rPr>
              <a:t>Instagram:</a:t>
            </a:r>
            <a:r>
              <a:rPr lang="en-US" dirty="0">
                <a:ea typeface="Verdana" pitchFamily="34" charset="0"/>
                <a:cs typeface="Verdana" pitchFamily="34" charset="0"/>
              </a:rPr>
              <a:t> </a:t>
            </a:r>
            <a:r>
              <a:rPr lang="en-US" sz="1800" dirty="0">
                <a:hlinkClick r:id="rId6"/>
              </a:rPr>
              <a:t>https://www.instagram.com/careeronestop/</a:t>
            </a:r>
            <a:endParaRPr lang="en-US" sz="1800" dirty="0">
              <a:ea typeface="Verdana" pitchFamily="34" charset="0"/>
              <a:cs typeface="Verdana" pitchFamily="34" charset="0"/>
            </a:endParaRPr>
          </a:p>
          <a:p>
            <a:r>
              <a:rPr lang="en-US" sz="2800" dirty="0">
                <a:ea typeface="Verdana" pitchFamily="34" charset="0"/>
                <a:cs typeface="Verdana" pitchFamily="34" charset="0"/>
              </a:rPr>
              <a:t>Pinterest:</a:t>
            </a:r>
            <a:r>
              <a:rPr lang="en-US" dirty="0">
                <a:ea typeface="Verdana" pitchFamily="34" charset="0"/>
                <a:cs typeface="Verdana" pitchFamily="34" charset="0"/>
              </a:rPr>
              <a:t> </a:t>
            </a:r>
            <a:r>
              <a:rPr lang="en-US" sz="1800" dirty="0">
                <a:ea typeface="Verdana" pitchFamily="34" charset="0"/>
                <a:cs typeface="Verdana" pitchFamily="34" charset="0"/>
                <a:hlinkClick r:id="rId7"/>
              </a:rPr>
              <a:t>https://www.pinterest.com/CareerOneStop/</a:t>
            </a:r>
            <a:endParaRPr lang="en-US" sz="1800" dirty="0">
              <a:ea typeface="Verdana" pitchFamily="34" charset="0"/>
              <a:cs typeface="Verdana" pitchFamily="34" charset="0"/>
            </a:endParaRPr>
          </a:p>
          <a:p>
            <a:r>
              <a:rPr lang="en-US" sz="2800" dirty="0">
                <a:ea typeface="Verdana" pitchFamily="34" charset="0"/>
                <a:cs typeface="Verdana" pitchFamily="34" charset="0"/>
              </a:rPr>
              <a:t>YouTube:</a:t>
            </a:r>
            <a:r>
              <a:rPr lang="en-US" dirty="0">
                <a:ea typeface="Verdana" pitchFamily="34" charset="0"/>
                <a:cs typeface="Verdana" pitchFamily="34" charset="0"/>
              </a:rPr>
              <a:t> </a:t>
            </a:r>
            <a:r>
              <a:rPr lang="en-US" sz="1800" dirty="0">
                <a:ea typeface="Verdana" pitchFamily="34" charset="0"/>
                <a:cs typeface="Verdana" pitchFamily="34" charset="0"/>
                <a:hlinkClick r:id="rId8"/>
              </a:rPr>
              <a:t>https://www.youtube.com/user/CareerOneStop</a:t>
            </a:r>
            <a:endParaRPr lang="en-US" sz="1800" dirty="0">
              <a:ea typeface="Verdana" pitchFamily="34" charset="0"/>
              <a:cs typeface="Verdana" pitchFamily="34" charset="0"/>
            </a:endParaRPr>
          </a:p>
          <a:p>
            <a:pPr marL="0" indent="0">
              <a:buNone/>
            </a:pPr>
            <a:endParaRPr lang="en-US" sz="1800" dirty="0" smtClean="0">
              <a:latin typeface="Verdana" pitchFamily="34" charset="0"/>
              <a:ea typeface="Verdana" pitchFamily="34" charset="0"/>
              <a:cs typeface="Verdana" pitchFamily="34" charset="0"/>
            </a:endParaRPr>
          </a:p>
          <a:p>
            <a:pPr marL="0" indent="0">
              <a:buNone/>
            </a:pP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99122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57"/>
            <a:ext cx="9144000" cy="6854610"/>
          </a:xfrm>
          <a:prstGeom prst="rect">
            <a:avLst/>
          </a:prstGeom>
        </p:spPr>
      </p:pic>
      <p:sp>
        <p:nvSpPr>
          <p:cNvPr id="2" name="Title 1"/>
          <p:cNvSpPr>
            <a:spLocks noGrp="1"/>
          </p:cNvSpPr>
          <p:nvPr>
            <p:ph type="title"/>
          </p:nvPr>
        </p:nvSpPr>
        <p:spPr/>
        <p:txBody>
          <a:bodyPr/>
          <a:lstStyle/>
          <a:p>
            <a:r>
              <a:rPr lang="en-US" dirty="0" smtClean="0"/>
              <a:t>Contact Us</a:t>
            </a:r>
            <a:endParaRPr lang="en-US" dirty="0"/>
          </a:p>
        </p:txBody>
      </p:sp>
      <p:sp>
        <p:nvSpPr>
          <p:cNvPr id="3" name="Rectangle 2"/>
          <p:cNvSpPr/>
          <p:nvPr/>
        </p:nvSpPr>
        <p:spPr>
          <a:xfrm>
            <a:off x="762000" y="1143000"/>
            <a:ext cx="7772400" cy="3108543"/>
          </a:xfrm>
          <a:prstGeom prst="rect">
            <a:avLst/>
          </a:prstGeom>
        </p:spPr>
        <p:txBody>
          <a:bodyPr wrap="square">
            <a:spAutoFit/>
          </a:bodyPr>
          <a:lstStyle/>
          <a:p>
            <a:r>
              <a:rPr lang="en-US" sz="2800" dirty="0" smtClean="0"/>
              <a:t/>
            </a:r>
            <a:br>
              <a:rPr lang="en-US" sz="2800" dirty="0" smtClean="0"/>
            </a:br>
            <a:r>
              <a:rPr lang="en-US" sz="2800" dirty="0" smtClean="0"/>
              <a:t>Contact </a:t>
            </a:r>
            <a:r>
              <a:rPr lang="en-US" sz="2800" dirty="0" err="1" smtClean="0"/>
              <a:t>CareerOneStop</a:t>
            </a:r>
            <a:endParaRPr lang="en-US" sz="2800" dirty="0"/>
          </a:p>
          <a:p>
            <a:pPr lvl="1"/>
            <a:r>
              <a:rPr lang="en-US" sz="2800" dirty="0"/>
              <a:t>E-mail: </a:t>
            </a:r>
            <a:r>
              <a:rPr lang="en-US" sz="2800" dirty="0">
                <a:hlinkClick r:id="rId4"/>
              </a:rPr>
              <a:t>info@CareerOneStop.org</a:t>
            </a:r>
            <a:endParaRPr lang="en-US" sz="2800" dirty="0"/>
          </a:p>
          <a:p>
            <a:pPr lvl="1"/>
            <a:endParaRPr lang="en-US" sz="2800" dirty="0" smtClean="0"/>
          </a:p>
          <a:p>
            <a:pPr lvl="1"/>
            <a:endParaRPr lang="en-US" sz="2800" dirty="0"/>
          </a:p>
          <a:p>
            <a:r>
              <a:rPr lang="en-US" sz="2800" dirty="0"/>
              <a:t>US2-JOBS Toll-Free Help Line</a:t>
            </a:r>
          </a:p>
          <a:p>
            <a:pPr lvl="1"/>
            <a:r>
              <a:rPr lang="en-US" sz="2800" dirty="0"/>
              <a:t>1-877-US2-JOBS (TTY: </a:t>
            </a:r>
            <a:r>
              <a:rPr lang="en-US" sz="2800" dirty="0" smtClean="0"/>
              <a:t>1-877-889-5627)</a:t>
            </a:r>
            <a:endParaRPr lang="en-US" sz="2800" dirty="0"/>
          </a:p>
        </p:txBody>
      </p:sp>
    </p:spTree>
    <p:extLst>
      <p:ext uri="{BB962C8B-B14F-4D97-AF65-F5344CB8AC3E}">
        <p14:creationId xmlns:p14="http://schemas.microsoft.com/office/powerpoint/2010/main" val="2259724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585"/>
            <a:ext cx="8120000" cy="5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5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4" cstate="print"/>
          <a:srcRect/>
          <a:stretch>
            <a:fillRect/>
          </a:stretch>
        </p:blipFill>
        <p:spPr bwMode="auto">
          <a:xfrm>
            <a:off x="457200" y="0"/>
            <a:ext cx="7957905" cy="5747810"/>
          </a:xfrm>
          <a:prstGeom prst="rect">
            <a:avLst/>
          </a:prstGeom>
          <a:noFill/>
          <a:ln w="9525">
            <a:noFill/>
            <a:miter lim="800000"/>
            <a:headEnd/>
            <a:tailEnd/>
          </a:ln>
        </p:spPr>
      </p:pic>
    </p:spTree>
    <p:extLst>
      <p:ext uri="{BB962C8B-B14F-4D97-AF65-F5344CB8AC3E}">
        <p14:creationId xmlns:p14="http://schemas.microsoft.com/office/powerpoint/2010/main" val="347695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457200" y="244901"/>
            <a:ext cx="7814571" cy="5685429"/>
          </a:xfrm>
          <a:prstGeom prst="rect">
            <a:avLst/>
          </a:prstGeom>
          <a:noFill/>
          <a:ln w="9525">
            <a:noFill/>
            <a:miter lim="800000"/>
            <a:headEnd/>
            <a:tailEnd/>
          </a:ln>
        </p:spPr>
      </p:pic>
    </p:spTree>
    <p:extLst>
      <p:ext uri="{BB962C8B-B14F-4D97-AF65-F5344CB8AC3E}">
        <p14:creationId xmlns:p14="http://schemas.microsoft.com/office/powerpoint/2010/main" val="266879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 y="8"/>
            <a:ext cx="9086667" cy="5792191"/>
          </a:xfrm>
          <a:prstGeom prst="rect">
            <a:avLst/>
          </a:prstGeom>
          <a:noFill/>
          <a:ln w="9525">
            <a:noFill/>
            <a:miter lim="800000"/>
            <a:headEnd/>
            <a:tailEnd/>
          </a:ln>
        </p:spPr>
      </p:pic>
    </p:spTree>
    <p:extLst>
      <p:ext uri="{BB962C8B-B14F-4D97-AF65-F5344CB8AC3E}">
        <p14:creationId xmlns:p14="http://schemas.microsoft.com/office/powerpoint/2010/main" val="327044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457200" y="-16727"/>
            <a:ext cx="8047048" cy="5976000"/>
          </a:xfrm>
          <a:prstGeom prst="rect">
            <a:avLst/>
          </a:prstGeom>
          <a:noFill/>
          <a:ln w="9525">
            <a:noFill/>
            <a:miter lim="800000"/>
            <a:headEnd/>
            <a:tailEnd/>
          </a:ln>
        </p:spPr>
      </p:pic>
    </p:spTree>
    <p:extLst>
      <p:ext uri="{BB962C8B-B14F-4D97-AF65-F5344CB8AC3E}">
        <p14:creationId xmlns:p14="http://schemas.microsoft.com/office/powerpoint/2010/main" val="1472605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059FB3D7716346BB7C7807BEA7CC68" ma:contentTypeVersion="0" ma:contentTypeDescription="Create a new document." ma:contentTypeScope="" ma:versionID="53b7f1a0ed360a7ac33e5adee2c77308">
  <xsd:schema xmlns:xsd="http://www.w3.org/2001/XMLSchema" xmlns:p="http://schemas.microsoft.com/office/2006/metadata/properties" xmlns:ns2="http://schemas.microsoft.com/sharepoint/v3/fields" targetNamespace="http://schemas.microsoft.com/office/2006/metadata/properties" ma:root="true" ma:fieldsID="5998e4236271c84b2c0d3fab31fccdd7" ns2:_="">
    <xsd:import namespace="http://schemas.microsoft.com/sharepoint/v3/fields"/>
    <xsd:element name="properties">
      <xsd:complexType>
        <xsd:sequence>
          <xsd:element name="documentManagement">
            <xsd:complexType>
              <xsd:all>
                <xsd:element ref="ns2:_Status"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Status xmlns="http://schemas.microsoft.com/sharepoint/v3/fields">Not Started</_Status>
  </documentManagement>
</p:properties>
</file>

<file path=customXml/itemProps1.xml><?xml version="1.0" encoding="utf-8"?>
<ds:datastoreItem xmlns:ds="http://schemas.openxmlformats.org/officeDocument/2006/customXml" ds:itemID="{02FDA56C-C863-4C11-90F1-87E616AF2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32BDA25-3A15-492F-A07D-421F108B22C4}">
  <ds:schemaRefs>
    <ds:schemaRef ds:uri="http://schemas.microsoft.com/sharepoint/v3/contenttype/forms"/>
  </ds:schemaRefs>
</ds:datastoreItem>
</file>

<file path=customXml/itemProps3.xml><?xml version="1.0" encoding="utf-8"?>
<ds:datastoreItem xmlns:ds="http://schemas.openxmlformats.org/officeDocument/2006/customXml" ds:itemID="{B86494C7-F371-4CD4-9B49-CD224CCB479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200</TotalTime>
  <Words>1554</Words>
  <Application>Microsoft Office PowerPoint</Application>
  <PresentationFormat>On-screen Show (4:3)</PresentationFormat>
  <Paragraphs>190</Paragraphs>
  <Slides>42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Tahoma</vt:lpstr>
      <vt:lpstr>Verdana</vt:lpstr>
      <vt:lpstr>Office Theme</vt:lpstr>
      <vt:lpstr>PowerPoint Presentation</vt:lpstr>
      <vt:lpstr>About CareerOneStop</vt:lpstr>
      <vt:lpstr>Your source for career exploration,  training &amp; jobs</vt:lpstr>
      <vt:lpstr>mySkills myFuture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Tools</vt:lpstr>
      <vt:lpstr>News</vt:lpstr>
      <vt:lpstr>Outreach materials</vt:lpstr>
      <vt:lpstr>Web API</vt:lpstr>
      <vt:lpstr>CareerOneStop Blog</vt:lpstr>
      <vt:lpstr>CareerOneStop on Social Media</vt:lpstr>
      <vt:lpstr>Contact Us</vt:lpstr>
    </vt:vector>
  </TitlesOfParts>
  <Company>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Redesigned PPT</dc:title>
  <dc:creator>kelly tenner</dc:creator>
  <cp:lastModifiedBy>Tenner, Kelly (DEED)</cp:lastModifiedBy>
  <cp:revision>58</cp:revision>
  <cp:lastPrinted>2015-03-11T17:31:05Z</cp:lastPrinted>
  <dcterms:created xsi:type="dcterms:W3CDTF">2015-03-05T17:13:06Z</dcterms:created>
  <dcterms:modified xsi:type="dcterms:W3CDTF">2020-07-17T14:18:31Z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0x010100B1059FB3D7716346BB7C7807BEA7CC68</vt:lpwstr>
  </property>
</Properties>
</file>