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7" r:id="rId5"/>
    <p:sldId id="259" r:id="rId6"/>
    <p:sldId id="260" r:id="rId7"/>
    <p:sldId id="278" r:id="rId8"/>
    <p:sldId id="285" r:id="rId9"/>
    <p:sldId id="267" r:id="rId10"/>
    <p:sldId id="284" r:id="rId11"/>
    <p:sldId id="308" r:id="rId12"/>
    <p:sldId id="309" r:id="rId13"/>
    <p:sldId id="322" r:id="rId14"/>
    <p:sldId id="310" r:id="rId15"/>
    <p:sldId id="311" r:id="rId16"/>
    <p:sldId id="312" r:id="rId17"/>
    <p:sldId id="313" r:id="rId18"/>
    <p:sldId id="314" r:id="rId19"/>
    <p:sldId id="323" r:id="rId20"/>
    <p:sldId id="315" r:id="rId21"/>
    <p:sldId id="324" r:id="rId22"/>
    <p:sldId id="317" r:id="rId23"/>
    <p:sldId id="326" r:id="rId24"/>
    <p:sldId id="318" r:id="rId25"/>
    <p:sldId id="329" r:id="rId26"/>
    <p:sldId id="330" r:id="rId27"/>
    <p:sldId id="319" r:id="rId28"/>
    <p:sldId id="320" r:id="rId29"/>
    <p:sldId id="327" r:id="rId30"/>
    <p:sldId id="321" r:id="rId31"/>
    <p:sldId id="328" r:id="rId32"/>
    <p:sldId id="282" r:id="rId33"/>
    <p:sldId id="281" r:id="rId34"/>
    <p:sldId id="273" r:id="rId35"/>
    <p:sldId id="287" r:id="rId36"/>
    <p:sldId id="331" r:id="rId37"/>
    <p:sldId id="332" r:id="rId38"/>
    <p:sldId id="275"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148" autoAdjust="0"/>
  </p:normalViewPr>
  <p:slideViewPr>
    <p:cSldViewPr>
      <p:cViewPr varScale="1">
        <p:scale>
          <a:sx n="67" d="100"/>
          <a:sy n="67" d="100"/>
        </p:scale>
        <p:origin x="2874"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6526AFA-41A1-47DC-AA95-5924677FE7FB}" type="datetimeFigureOut">
              <a:rPr lang="en-US" smtClean="0"/>
              <a:t>2/8/2023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56FBFDB-C426-4434-9683-C77164F178CC}" type="slidenum">
              <a:rPr lang="en-US" smtClean="0"/>
              <a:t>‹#›</a:t>
            </a:fld>
            <a:endParaRPr lang="en-US" dirty="0"/>
          </a:p>
        </p:txBody>
      </p:sp>
    </p:spTree>
    <p:extLst>
      <p:ext uri="{BB962C8B-B14F-4D97-AF65-F5344CB8AC3E}">
        <p14:creationId xmlns:p14="http://schemas.microsoft.com/office/powerpoint/2010/main" val="8615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careeronestop.org/outreach/other-resources.aspx" TargetMode="External"/><Relationship Id="rId3" Type="http://schemas.openxmlformats.org/officeDocument/2006/relationships/hyperlink" Target="http://www.careeronestop.org/outreach/job-seekers.aspx" TargetMode="External"/><Relationship Id="rId7" Type="http://schemas.openxmlformats.org/officeDocument/2006/relationships/hyperlink" Target="http://www.careeronestop.org/outreach/counselors.aspx"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careeronestop.org/outreach/veterans.aspx" TargetMode="External"/><Relationship Id="rId5" Type="http://schemas.openxmlformats.org/officeDocument/2006/relationships/hyperlink" Target="http://www.careeronestop.org/outreach/students.aspx" TargetMode="External"/><Relationship Id="rId4" Type="http://schemas.openxmlformats.org/officeDocument/2006/relationships/hyperlink" Target="http://www.careeronestop.org/outreach/businesses.aspx" TargetMode="External"/><Relationship Id="rId9" Type="http://schemas.openxmlformats.org/officeDocument/2006/relationships/hyperlink" Target="http://www.careeronestop.org/outreach/spanish.aspx"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Welcome to this presentation, CareerOneStop – Find your Pathway to Career Success</a:t>
            </a:r>
          </a:p>
          <a:p>
            <a:pPr eaLnBrk="1" hangingPunct="1"/>
            <a:endParaRPr lang="en-US" b="1" dirty="0"/>
          </a:p>
          <a:p>
            <a:pPr eaLnBrk="1" hangingPunct="1"/>
            <a:r>
              <a:rPr lang="en-US" dirty="0"/>
              <a:t>CareerOneStop is sponsored by the U.S. Department of Labor Employment and Training Administration (ETA).  This presentation is intended to provide you with brief information on ETA initiatives and its sponsored electronic tools to assist you and your organization in developing talent and becoming competitive leaders for the 21</a:t>
            </a:r>
            <a:r>
              <a:rPr lang="en-US" baseline="30000" dirty="0"/>
              <a:t>st</a:t>
            </a:r>
            <a:r>
              <a:rPr lang="en-US" dirty="0"/>
              <a:t> century.</a:t>
            </a:r>
          </a:p>
          <a:p>
            <a:pPr eaLnBrk="1" hangingPunct="1"/>
            <a:endParaRPr lang="en-US" dirty="0"/>
          </a:p>
          <a:p>
            <a:pPr eaLnBrk="1" hangingPunct="1"/>
            <a:r>
              <a:rPr lang="en-US" dirty="0"/>
              <a:t>This presentation is focused on pathways to career success.  I will:</a:t>
            </a:r>
          </a:p>
          <a:p>
            <a:pPr eaLnBrk="1" hangingPunct="1"/>
            <a:r>
              <a:rPr lang="en-US" dirty="0"/>
              <a:t>* Introduce you to the U.S. Department of Labor Employment and Training Mission or (ETA)</a:t>
            </a:r>
          </a:p>
          <a:p>
            <a:pPr eaLnBrk="1" hangingPunct="1"/>
            <a:r>
              <a:rPr lang="en-US" dirty="0"/>
              <a:t>* Describe WIRED, one of ETA’s foundational principles, for regional economic development and talent development </a:t>
            </a:r>
          </a:p>
          <a:p>
            <a:pPr eaLnBrk="1" hangingPunct="1"/>
            <a:r>
              <a:rPr lang="en-US" dirty="0"/>
              <a:t>* Provide an overview of CareerOneStop and highlight various online resources</a:t>
            </a:r>
          </a:p>
          <a:p>
            <a:pPr eaLnBrk="1" hangingPunct="1"/>
            <a:r>
              <a:rPr lang="en-US" dirty="0"/>
              <a:t>* Present other ETA online resources such as Workforce3One, Career Voyages and O*NET and</a:t>
            </a:r>
          </a:p>
          <a:p>
            <a:pPr eaLnBrk="1" hangingPunct="1"/>
            <a:r>
              <a:rPr lang="en-US" dirty="0"/>
              <a:t>* Answer any questions you may have about CareerOneStop and partner online resources. </a:t>
            </a:r>
          </a:p>
          <a:p>
            <a:pPr eaLnBrk="1" hangingPunct="1"/>
            <a:endParaRPr lang="en-US" dirty="0"/>
          </a:p>
          <a:p>
            <a:pPr eaLnBrk="1" hangingPunct="1"/>
            <a:r>
              <a:rPr lang="en-US" dirty="0"/>
              <a:t>By the end of this presentation, you will gain valuable knowledge, resources, and conceptual models to enhance your effectiveness as a strategic leader and service provider in your local area.  You can find all of the resources presented here at the end of this presentation. </a:t>
            </a:r>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1</a:t>
            </a:fld>
            <a:endParaRPr lang="en-US" dirty="0"/>
          </a:p>
        </p:txBody>
      </p:sp>
    </p:spTree>
    <p:extLst>
      <p:ext uri="{BB962C8B-B14F-4D97-AF65-F5344CB8AC3E}">
        <p14:creationId xmlns:p14="http://schemas.microsoft.com/office/powerpoint/2010/main" val="3966692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see if this works without internet</a:t>
            </a:r>
          </a:p>
          <a:p>
            <a:endParaRPr lang="en-US" dirty="0"/>
          </a:p>
          <a:p>
            <a:r>
              <a:rPr lang="en-US" dirty="0"/>
              <a:t>It should. It is an mp4 file</a:t>
            </a:r>
          </a:p>
        </p:txBody>
      </p:sp>
      <p:sp>
        <p:nvSpPr>
          <p:cNvPr id="4" name="Slide Number Placeholder 3"/>
          <p:cNvSpPr>
            <a:spLocks noGrp="1"/>
          </p:cNvSpPr>
          <p:nvPr>
            <p:ph type="sldNum" sz="quarter" idx="10"/>
          </p:nvPr>
        </p:nvSpPr>
        <p:spPr/>
        <p:txBody>
          <a:bodyPr/>
          <a:lstStyle/>
          <a:p>
            <a:fld id="{056FBFDB-C426-4434-9683-C77164F178CC}" type="slidenum">
              <a:rPr lang="en-US" smtClean="0"/>
              <a:t>10</a:t>
            </a:fld>
            <a:endParaRPr lang="en-US" dirty="0"/>
          </a:p>
        </p:txBody>
      </p:sp>
    </p:spTree>
    <p:extLst>
      <p:ext uri="{BB962C8B-B14F-4D97-AF65-F5344CB8AC3E}">
        <p14:creationId xmlns:p14="http://schemas.microsoft.com/office/powerpoint/2010/main" val="151707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main sections: training options, afford training, find your path, Toolkit</a:t>
            </a:r>
          </a:p>
          <a:p>
            <a:endParaRPr lang="en-US" dirty="0"/>
          </a:p>
          <a:p>
            <a:r>
              <a:rPr lang="en-US" dirty="0"/>
              <a:t>Left</a:t>
            </a:r>
            <a:r>
              <a:rPr lang="en-US" baseline="0" dirty="0"/>
              <a:t> </a:t>
            </a:r>
            <a:r>
              <a:rPr lang="en-US" baseline="0" dirty="0" err="1"/>
              <a:t>nav</a:t>
            </a:r>
            <a:r>
              <a:rPr lang="en-US" baseline="0" dirty="0"/>
              <a:t> box explains content</a:t>
            </a:r>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11</a:t>
            </a:fld>
            <a:endParaRPr lang="en-US"/>
          </a:p>
        </p:txBody>
      </p:sp>
    </p:spTree>
    <p:extLst>
      <p:ext uri="{BB962C8B-B14F-4D97-AF65-F5344CB8AC3E}">
        <p14:creationId xmlns:p14="http://schemas.microsoft.com/office/powerpoint/2010/main" val="73146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main sections: training options, afford training, find your path, Toolkit</a:t>
            </a:r>
          </a:p>
          <a:p>
            <a:endParaRPr lang="en-US" dirty="0"/>
          </a:p>
          <a:p>
            <a:r>
              <a:rPr lang="en-US" dirty="0"/>
              <a:t>Left</a:t>
            </a:r>
            <a:r>
              <a:rPr lang="en-US" baseline="0" dirty="0"/>
              <a:t> </a:t>
            </a:r>
            <a:r>
              <a:rPr lang="en-US" baseline="0" dirty="0" err="1"/>
              <a:t>nav</a:t>
            </a:r>
            <a:r>
              <a:rPr lang="en-US" baseline="0" dirty="0"/>
              <a:t> box explains content</a:t>
            </a:r>
            <a:endParaRPr lang="en-US" dirty="0"/>
          </a:p>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12</a:t>
            </a:fld>
            <a:endParaRPr lang="en-US"/>
          </a:p>
        </p:txBody>
      </p:sp>
    </p:spTree>
    <p:extLst>
      <p:ext uri="{BB962C8B-B14F-4D97-AF65-F5344CB8AC3E}">
        <p14:creationId xmlns:p14="http://schemas.microsoft.com/office/powerpoint/2010/main" val="1332591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main sections: training options, afford training, find your path, Toolkit</a:t>
            </a:r>
          </a:p>
          <a:p>
            <a:endParaRPr lang="en-US" dirty="0"/>
          </a:p>
          <a:p>
            <a:r>
              <a:rPr lang="en-US" dirty="0"/>
              <a:t>Left</a:t>
            </a:r>
            <a:r>
              <a:rPr lang="en-US" baseline="0" dirty="0"/>
              <a:t> </a:t>
            </a:r>
            <a:r>
              <a:rPr lang="en-US" baseline="0" dirty="0" err="1"/>
              <a:t>nav</a:t>
            </a:r>
            <a:r>
              <a:rPr lang="en-US" baseline="0" dirty="0"/>
              <a:t> box explains content</a:t>
            </a:r>
            <a:endParaRPr lang="en-US" dirty="0"/>
          </a:p>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13</a:t>
            </a:fld>
            <a:endParaRPr lang="en-US"/>
          </a:p>
        </p:txBody>
      </p:sp>
    </p:spTree>
    <p:extLst>
      <p:ext uri="{BB962C8B-B14F-4D97-AF65-F5344CB8AC3E}">
        <p14:creationId xmlns:p14="http://schemas.microsoft.com/office/powerpoint/2010/main" val="1901161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main sections: training options, afford training, find your path, Toolkit</a:t>
            </a:r>
          </a:p>
          <a:p>
            <a:endParaRPr lang="en-US" dirty="0"/>
          </a:p>
          <a:p>
            <a:r>
              <a:rPr lang="en-US" dirty="0"/>
              <a:t>Toolkit houses 7 tools</a:t>
            </a:r>
          </a:p>
          <a:p>
            <a:endParaRPr lang="en-US" dirty="0"/>
          </a:p>
          <a:p>
            <a:r>
              <a:rPr lang="en-US" dirty="0"/>
              <a:t>We will review those 7 tools in the following slides</a:t>
            </a:r>
          </a:p>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14</a:t>
            </a:fld>
            <a:endParaRPr lang="en-US"/>
          </a:p>
        </p:txBody>
      </p:sp>
    </p:spTree>
    <p:extLst>
      <p:ext uri="{BB962C8B-B14F-4D97-AF65-F5344CB8AC3E}">
        <p14:creationId xmlns:p14="http://schemas.microsoft.com/office/powerpoint/2010/main" val="150836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15</a:t>
            </a:fld>
            <a:endParaRPr lang="en-US"/>
          </a:p>
        </p:txBody>
      </p:sp>
    </p:spTree>
    <p:extLst>
      <p:ext uri="{BB962C8B-B14F-4D97-AF65-F5344CB8AC3E}">
        <p14:creationId xmlns:p14="http://schemas.microsoft.com/office/powerpoint/2010/main" val="2576093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r>
              <a:rPr lang="en-US" baseline="0" dirty="0"/>
              <a:t> of search</a:t>
            </a:r>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16</a:t>
            </a:fld>
            <a:endParaRPr lang="en-US"/>
          </a:p>
        </p:txBody>
      </p:sp>
    </p:spTree>
    <p:extLst>
      <p:ext uri="{BB962C8B-B14F-4D97-AF65-F5344CB8AC3E}">
        <p14:creationId xmlns:p14="http://schemas.microsoft.com/office/powerpoint/2010/main" val="359476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17</a:t>
            </a:fld>
            <a:endParaRPr lang="en-US"/>
          </a:p>
        </p:txBody>
      </p:sp>
    </p:spTree>
    <p:extLst>
      <p:ext uri="{BB962C8B-B14F-4D97-AF65-F5344CB8AC3E}">
        <p14:creationId xmlns:p14="http://schemas.microsoft.com/office/powerpoint/2010/main" val="2949996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18</a:t>
            </a:fld>
            <a:endParaRPr lang="en-US"/>
          </a:p>
        </p:txBody>
      </p:sp>
    </p:spTree>
    <p:extLst>
      <p:ext uri="{BB962C8B-B14F-4D97-AF65-F5344CB8AC3E}">
        <p14:creationId xmlns:p14="http://schemas.microsoft.com/office/powerpoint/2010/main" val="182861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19</a:t>
            </a:fld>
            <a:endParaRPr lang="en-US"/>
          </a:p>
        </p:txBody>
      </p:sp>
    </p:spTree>
    <p:extLst>
      <p:ext uri="{BB962C8B-B14F-4D97-AF65-F5344CB8AC3E}">
        <p14:creationId xmlns:p14="http://schemas.microsoft.com/office/powerpoint/2010/main" val="376846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ahoma" charset="0"/>
              </a:rPr>
              <a:t>Now I’d like to focus on CareerOneStop and other ETA sponsored online tools that supports talent and regional economic development.</a:t>
            </a:r>
            <a:endParaRPr lang="en-US" dirty="0"/>
          </a:p>
          <a:p>
            <a:pPr eaLnBrk="1" hangingPunct="1"/>
            <a:endParaRPr lang="en-US" dirty="0"/>
          </a:p>
          <a:p>
            <a:pPr eaLnBrk="1" hangingPunct="1"/>
            <a:r>
              <a:rPr lang="en-US" dirty="0"/>
              <a:t>What is CareerOneStop?</a:t>
            </a:r>
          </a:p>
          <a:p>
            <a:pPr eaLnBrk="1" hangingPunct="1"/>
            <a:endParaRPr lang="en-US" dirty="0"/>
          </a:p>
          <a:p>
            <a:pPr eaLnBrk="1" hangingPunct="1"/>
            <a:r>
              <a:rPr lang="en-US" dirty="0"/>
              <a:t>CareerOneStop is a set of online tools that integrate economic and workforce development activities and support talent development and prosperity. </a:t>
            </a: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a:t>
            </a:fld>
            <a:endParaRPr lang="en-US" dirty="0"/>
          </a:p>
        </p:txBody>
      </p:sp>
    </p:spTree>
    <p:extLst>
      <p:ext uri="{BB962C8B-B14F-4D97-AF65-F5344CB8AC3E}">
        <p14:creationId xmlns:p14="http://schemas.microsoft.com/office/powerpoint/2010/main" val="74437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20</a:t>
            </a:fld>
            <a:endParaRPr lang="en-US"/>
          </a:p>
        </p:txBody>
      </p:sp>
    </p:spTree>
    <p:extLst>
      <p:ext uri="{BB962C8B-B14F-4D97-AF65-F5344CB8AC3E}">
        <p14:creationId xmlns:p14="http://schemas.microsoft.com/office/powerpoint/2010/main" val="3415119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21</a:t>
            </a:fld>
            <a:endParaRPr lang="en-US"/>
          </a:p>
        </p:txBody>
      </p:sp>
    </p:spTree>
    <p:extLst>
      <p:ext uri="{BB962C8B-B14F-4D97-AF65-F5344CB8AC3E}">
        <p14:creationId xmlns:p14="http://schemas.microsoft.com/office/powerpoint/2010/main" val="3192469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22</a:t>
            </a:fld>
            <a:endParaRPr lang="en-US"/>
          </a:p>
        </p:txBody>
      </p:sp>
    </p:spTree>
    <p:extLst>
      <p:ext uri="{BB962C8B-B14F-4D97-AF65-F5344CB8AC3E}">
        <p14:creationId xmlns:p14="http://schemas.microsoft.com/office/powerpoint/2010/main" val="2132882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23</a:t>
            </a:fld>
            <a:endParaRPr lang="en-US"/>
          </a:p>
        </p:txBody>
      </p:sp>
    </p:spTree>
    <p:extLst>
      <p:ext uri="{BB962C8B-B14F-4D97-AF65-F5344CB8AC3E}">
        <p14:creationId xmlns:p14="http://schemas.microsoft.com/office/powerpoint/2010/main" val="676587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24</a:t>
            </a:fld>
            <a:endParaRPr lang="en-US"/>
          </a:p>
        </p:txBody>
      </p:sp>
    </p:spTree>
    <p:extLst>
      <p:ext uri="{BB962C8B-B14F-4D97-AF65-F5344CB8AC3E}">
        <p14:creationId xmlns:p14="http://schemas.microsoft.com/office/powerpoint/2010/main" val="2428366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25</a:t>
            </a:fld>
            <a:endParaRPr lang="en-US"/>
          </a:p>
        </p:txBody>
      </p:sp>
    </p:spTree>
    <p:extLst>
      <p:ext uri="{BB962C8B-B14F-4D97-AF65-F5344CB8AC3E}">
        <p14:creationId xmlns:p14="http://schemas.microsoft.com/office/powerpoint/2010/main" val="297020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a:t>
            </a:r>
            <a:r>
              <a:rPr lang="en-US" baseline="0" dirty="0"/>
              <a:t> from indeed, us.jobs, career builder, America’s job exchange</a:t>
            </a:r>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26</a:t>
            </a:fld>
            <a:endParaRPr lang="en-US"/>
          </a:p>
        </p:txBody>
      </p:sp>
    </p:spTree>
    <p:extLst>
      <p:ext uri="{BB962C8B-B14F-4D97-AF65-F5344CB8AC3E}">
        <p14:creationId xmlns:p14="http://schemas.microsoft.com/office/powerpoint/2010/main" val="3441992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27</a:t>
            </a:fld>
            <a:endParaRPr lang="en-US"/>
          </a:p>
        </p:txBody>
      </p:sp>
    </p:spTree>
    <p:extLst>
      <p:ext uri="{BB962C8B-B14F-4D97-AF65-F5344CB8AC3E}">
        <p14:creationId xmlns:p14="http://schemas.microsoft.com/office/powerpoint/2010/main" val="316746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28</a:t>
            </a:fld>
            <a:endParaRPr lang="en-US"/>
          </a:p>
        </p:txBody>
      </p:sp>
    </p:spTree>
    <p:extLst>
      <p:ext uri="{BB962C8B-B14F-4D97-AF65-F5344CB8AC3E}">
        <p14:creationId xmlns:p14="http://schemas.microsoft.com/office/powerpoint/2010/main" val="760008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news, updates, and feedback about CareerOneStop.</a:t>
            </a:r>
          </a:p>
          <a:p>
            <a:endParaRPr lang="en-US" dirty="0"/>
          </a:p>
          <a:p>
            <a:r>
              <a:rPr lang="en-US" dirty="0"/>
              <a:t>Also have a blog here:  http://blog.careeronestop.org/</a:t>
            </a:r>
          </a:p>
          <a:p>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29</a:t>
            </a:fld>
            <a:endParaRPr lang="en-US" dirty="0"/>
          </a:p>
        </p:txBody>
      </p:sp>
    </p:spTree>
    <p:extLst>
      <p:ext uri="{BB962C8B-B14F-4D97-AF65-F5344CB8AC3E}">
        <p14:creationId xmlns:p14="http://schemas.microsoft.com/office/powerpoint/2010/main" val="221541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ahoma" charset="0"/>
              </a:rPr>
              <a:t>CareerOneStop is a national Web site </a:t>
            </a:r>
            <a:r>
              <a:rPr lang="en-US" dirty="0"/>
              <a:t>offers that career resources and workforce information to job seekers, students, businesses, and workforce professionals to foster talent development in a global economy.  </a:t>
            </a:r>
          </a:p>
          <a:p>
            <a:pPr eaLnBrk="1" hangingPunct="1"/>
            <a:endParaRPr lang="en-US" dirty="0">
              <a:latin typeface="Tahoma" charset="0"/>
            </a:endParaRPr>
          </a:p>
          <a:p>
            <a:pPr eaLnBrk="1" hangingPunct="1"/>
            <a:r>
              <a:rPr lang="en-US" dirty="0">
                <a:latin typeface="Tahoma" charset="0"/>
              </a:rPr>
              <a:t>CareerOneStop has been significantly updated over the last couple years. </a:t>
            </a:r>
            <a:r>
              <a:rPr lang="en-US" dirty="0"/>
              <a:t>The new look is based on user feedback.  It provides easier access to the key tools and resources needed by job seekers, students, businesses, and career professionals.</a:t>
            </a:r>
            <a:endParaRPr lang="en-US" dirty="0">
              <a:latin typeface="Tahoma" charset="0"/>
            </a:endParaRPr>
          </a:p>
          <a:p>
            <a:pPr eaLnBrk="1" hangingPunct="1"/>
            <a:endParaRPr lang="en-US" dirty="0">
              <a:latin typeface="Tahoma" charset="0"/>
            </a:endParaRPr>
          </a:p>
          <a:p>
            <a:pPr eaLnBrk="1" hangingPunct="1"/>
            <a:r>
              <a:rPr lang="en-US" dirty="0">
                <a:latin typeface="Tahoma" charset="0"/>
              </a:rPr>
              <a:t>The n</a:t>
            </a:r>
            <a:r>
              <a:rPr lang="en-US" b="1" dirty="0"/>
              <a:t>ew organization </a:t>
            </a:r>
            <a:r>
              <a:rPr lang="en-US" dirty="0"/>
              <a:t>offers quick and easy access to valuable content.  You can find all the CareerOneStop and related tools you need in six simple categories. </a:t>
            </a:r>
            <a:endParaRPr lang="en-US" dirty="0">
              <a:latin typeface="Tahoma" charset="0"/>
            </a:endParaRPr>
          </a:p>
          <a:p>
            <a:pPr eaLnBrk="1" hangingPunct="1"/>
            <a:endParaRPr lang="en-US" dirty="0">
              <a:latin typeface="Tahoma" charset="0"/>
            </a:endParaRPr>
          </a:p>
          <a:p>
            <a:pPr eaLnBrk="1" hangingPunct="1"/>
            <a:r>
              <a:rPr lang="en-US" dirty="0">
                <a:latin typeface="Tahoma" charset="0"/>
              </a:rPr>
              <a:t>How many of you are familiar with this website? Polling question.</a:t>
            </a:r>
          </a:p>
          <a:p>
            <a:pPr eaLnBrk="1" hangingPunct="1"/>
            <a:endParaRPr lang="en-US" dirty="0">
              <a:latin typeface="Tahoma" charset="0"/>
            </a:endParaRPr>
          </a:p>
          <a:p>
            <a:pPr eaLnBrk="1" hangingPunct="1"/>
            <a:r>
              <a:rPr lang="en-US" dirty="0">
                <a:latin typeface="Tahoma" charset="0"/>
              </a:rPr>
              <a:t>Now I’ll highlight some of CareerOneStop’s unique and easy to use online resources starting with Explore Careers.</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a:t>
            </a:fld>
            <a:endParaRPr lang="en-US" dirty="0"/>
          </a:p>
        </p:txBody>
      </p:sp>
    </p:spTree>
    <p:extLst>
      <p:ext uri="{BB962C8B-B14F-4D97-AF65-F5344CB8AC3E}">
        <p14:creationId xmlns:p14="http://schemas.microsoft.com/office/powerpoint/2010/main" val="1701060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Outreach materials help you answer career, education, and workplace questions. Here you'll find brochures and presentations to download, print, or share:</a:t>
            </a:r>
          </a:p>
          <a:p>
            <a:r>
              <a:rPr lang="en-US" u="sng" dirty="0">
                <a:hlinkClick r:id="rId3" tooltip="Outreach Jobseekers"/>
              </a:rPr>
              <a:t>For Job Seekers and Workers</a:t>
            </a:r>
            <a:endParaRPr lang="en-US" dirty="0"/>
          </a:p>
          <a:p>
            <a:r>
              <a:rPr lang="en-US" u="sng" dirty="0">
                <a:hlinkClick r:id="rId4" tooltip="Outreach Businesses"/>
              </a:rPr>
              <a:t>For Businesses</a:t>
            </a:r>
            <a:endParaRPr lang="en-US" dirty="0"/>
          </a:p>
          <a:p>
            <a:r>
              <a:rPr lang="en-US" u="sng" dirty="0">
                <a:hlinkClick r:id="rId5" tooltip="Outreach Parents"/>
              </a:rPr>
              <a:t>For Parents, Students, and Youth</a:t>
            </a:r>
            <a:endParaRPr lang="en-US" dirty="0"/>
          </a:p>
          <a:p>
            <a:r>
              <a:rPr lang="en-US" u="sng" dirty="0">
                <a:hlinkClick r:id="rId6" tooltip="Outreach Veterans"/>
              </a:rPr>
              <a:t>For Veterans and Transitioning Military Personnel</a:t>
            </a:r>
            <a:endParaRPr lang="en-US" dirty="0"/>
          </a:p>
          <a:p>
            <a:r>
              <a:rPr lang="en-US" u="sng" dirty="0">
                <a:hlinkClick r:id="rId7" tooltip="Counselors"/>
              </a:rPr>
              <a:t>For Counselors, Trainers, and Workforce Professionals</a:t>
            </a:r>
            <a:endParaRPr lang="en-US" dirty="0"/>
          </a:p>
          <a:p>
            <a:r>
              <a:rPr lang="en-US" u="sng" dirty="0">
                <a:hlinkClick r:id="rId8" tooltip="Other U.S. Department of Labor Resources"/>
              </a:rPr>
              <a:t>Other U.S. Department of Labor Resources</a:t>
            </a:r>
            <a:endParaRPr lang="en-US" dirty="0"/>
          </a:p>
          <a:p>
            <a:r>
              <a:rPr lang="en-US" u="sng" dirty="0">
                <a:hlinkClick r:id="rId9" tooltip="Spanish Language Materials"/>
              </a:rPr>
              <a:t>Spanish Language Materials</a:t>
            </a:r>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30</a:t>
            </a:fld>
            <a:endParaRPr lang="en-US" dirty="0"/>
          </a:p>
        </p:txBody>
      </p:sp>
    </p:spTree>
    <p:extLst>
      <p:ext uri="{BB962C8B-B14F-4D97-AF65-F5344CB8AC3E}">
        <p14:creationId xmlns:p14="http://schemas.microsoft.com/office/powerpoint/2010/main" val="3705284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Does displaying CareerOneStop’s range of career, education, and employment data on your own site sound interesting?</a:t>
            </a:r>
          </a:p>
          <a:p>
            <a:pPr eaLnBrk="1" hangingPunct="1"/>
            <a:r>
              <a:rPr lang="en-US" dirty="0"/>
              <a:t>* Would you be interested in a customized version of a Web-based salary tool or occupation profile?</a:t>
            </a:r>
          </a:p>
          <a:p>
            <a:pPr eaLnBrk="1" hangingPunct="1"/>
            <a:r>
              <a:rPr lang="en-US" dirty="0"/>
              <a:t>* How about a searchable database of occupational licenses or certifications? </a:t>
            </a:r>
          </a:p>
          <a:p>
            <a:pPr eaLnBrk="1" hangingPunct="1"/>
            <a:r>
              <a:rPr lang="en-US" dirty="0"/>
              <a:t>*  What if you could add these features to your career information web site so that it looks like your web site and costs your nothing to do so?</a:t>
            </a:r>
          </a:p>
          <a:p>
            <a:pPr eaLnBrk="1" hangingPunct="1"/>
            <a:r>
              <a:rPr lang="en-US" dirty="0"/>
              <a:t>If so, you may be a candidate for Web services.  </a:t>
            </a:r>
          </a:p>
          <a:p>
            <a:pPr eaLnBrk="1" hangingPunct="1"/>
            <a:endParaRPr lang="en-US" dirty="0"/>
          </a:p>
          <a:p>
            <a:pPr eaLnBrk="1" hangingPunct="1"/>
            <a:r>
              <a:rPr lang="en-US" dirty="0"/>
              <a:t>CareerOneStop now offers Web services as a way to exchange data, information, and even online tools seamlessly between Web sites.</a:t>
            </a:r>
          </a:p>
          <a:p>
            <a:pPr eaLnBrk="1" hangingPunct="1"/>
            <a:r>
              <a:rPr lang="en-US" dirty="0"/>
              <a:t>CareerOneStop does the work of collecting and updating the data, while you display a customized version on your site. </a:t>
            </a:r>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31</a:t>
            </a:fld>
            <a:endParaRPr lang="en-US" dirty="0"/>
          </a:p>
        </p:txBody>
      </p:sp>
    </p:spTree>
    <p:extLst>
      <p:ext uri="{BB962C8B-B14F-4D97-AF65-F5344CB8AC3E}">
        <p14:creationId xmlns:p14="http://schemas.microsoft.com/office/powerpoint/2010/main" val="1307613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Thank you for attending this presentation about CareerOneStop and other pathways to career success.</a:t>
            </a:r>
          </a:p>
          <a:p>
            <a:pPr eaLnBrk="1" hangingPunct="1"/>
            <a:endParaRPr lang="en-US" dirty="0"/>
          </a:p>
          <a:p>
            <a:pPr eaLnBrk="1" hangingPunct="1"/>
            <a:r>
              <a:rPr lang="en-US" dirty="0"/>
              <a:t>If you have questions about CareerOneStop after this presentation, please feel free to contact us.  Also, if you have questions about any U.S. Department of Labor Employment and Training Programs, please contact the US2-JOBS.</a:t>
            </a:r>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35</a:t>
            </a:fld>
            <a:endParaRPr lang="en-US" dirty="0"/>
          </a:p>
        </p:txBody>
      </p:sp>
    </p:spTree>
    <p:extLst>
      <p:ext uri="{BB962C8B-B14F-4D97-AF65-F5344CB8AC3E}">
        <p14:creationId xmlns:p14="http://schemas.microsoft.com/office/powerpoint/2010/main" val="146329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entire</a:t>
            </a:r>
            <a:r>
              <a:rPr lang="en-US" baseline="0" dirty="0"/>
              <a:t> website can be translated into Spanish. Click in upper right corner.</a:t>
            </a:r>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4</a:t>
            </a:fld>
            <a:endParaRPr lang="en-US" dirty="0"/>
          </a:p>
        </p:txBody>
      </p:sp>
    </p:spTree>
    <p:extLst>
      <p:ext uri="{BB962C8B-B14F-4D97-AF65-F5344CB8AC3E}">
        <p14:creationId xmlns:p14="http://schemas.microsoft.com/office/powerpoint/2010/main" val="104526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6FBFDB-C426-4434-9683-C77164F178CC}" type="slidenum">
              <a:rPr lang="en-US" smtClean="0"/>
              <a:t>5</a:t>
            </a:fld>
            <a:endParaRPr lang="en-US" dirty="0"/>
          </a:p>
        </p:txBody>
      </p:sp>
    </p:spTree>
    <p:extLst>
      <p:ext uri="{BB962C8B-B14F-4D97-AF65-F5344CB8AC3E}">
        <p14:creationId xmlns:p14="http://schemas.microsoft.com/office/powerpoint/2010/main" val="2508315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now</a:t>
            </a:r>
            <a:r>
              <a:rPr lang="en-US" baseline="0" dirty="0"/>
              <a:t> find CareerOneStop’s great resources in a easy way on your mobile device. </a:t>
            </a:r>
          </a:p>
          <a:p>
            <a:endParaRPr lang="en-US" baseline="0" dirty="0"/>
          </a:p>
          <a:p>
            <a:r>
              <a:rPr lang="en-US" dirty="0">
                <a:latin typeface="Arial" charset="0"/>
              </a:rPr>
              <a:t>CareerOneStop now offers 32 mobile web applications:</a:t>
            </a:r>
          </a:p>
          <a:p>
            <a:endParaRPr lang="en-US" dirty="0">
              <a:latin typeface="Arial" charset="0"/>
            </a:endParaRPr>
          </a:p>
          <a:p>
            <a:endParaRPr lang="en-US" dirty="0">
              <a:latin typeface="Arial" charset="0"/>
            </a:endParaRPr>
          </a:p>
        </p:txBody>
      </p:sp>
      <p:sp>
        <p:nvSpPr>
          <p:cNvPr id="4" name="Slide Number Placeholder 3"/>
          <p:cNvSpPr>
            <a:spLocks noGrp="1"/>
          </p:cNvSpPr>
          <p:nvPr>
            <p:ph type="sldNum" sz="quarter" idx="10"/>
          </p:nvPr>
        </p:nvSpPr>
        <p:spPr/>
        <p:txBody>
          <a:bodyPr/>
          <a:lstStyle/>
          <a:p>
            <a:fld id="{056FBFDB-C426-4434-9683-C77164F178CC}" type="slidenum">
              <a:rPr lang="en-US" smtClean="0"/>
              <a:t>6</a:t>
            </a:fld>
            <a:endParaRPr lang="en-US" dirty="0"/>
          </a:p>
        </p:txBody>
      </p:sp>
    </p:spTree>
    <p:extLst>
      <p:ext uri="{BB962C8B-B14F-4D97-AF65-F5344CB8AC3E}">
        <p14:creationId xmlns:p14="http://schemas.microsoft.com/office/powerpoint/2010/main" val="102045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tab is Credential Seeker</a:t>
            </a:r>
          </a:p>
        </p:txBody>
      </p:sp>
      <p:sp>
        <p:nvSpPr>
          <p:cNvPr id="4" name="Slide Number Placeholder 3"/>
          <p:cNvSpPr>
            <a:spLocks noGrp="1"/>
          </p:cNvSpPr>
          <p:nvPr>
            <p:ph type="sldNum" sz="quarter" idx="10"/>
          </p:nvPr>
        </p:nvSpPr>
        <p:spPr/>
        <p:txBody>
          <a:bodyPr/>
          <a:lstStyle/>
          <a:p>
            <a:fld id="{056FBFDB-C426-4434-9683-C77164F178CC}" type="slidenum">
              <a:rPr lang="en-US" smtClean="0"/>
              <a:t>7</a:t>
            </a:fld>
            <a:endParaRPr lang="en-US" dirty="0"/>
          </a:p>
        </p:txBody>
      </p:sp>
    </p:spTree>
    <p:extLst>
      <p:ext uri="{BB962C8B-B14F-4D97-AF65-F5344CB8AC3E}">
        <p14:creationId xmlns:p14="http://schemas.microsoft.com/office/powerpoint/2010/main" val="250831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CareerOneStop</a:t>
            </a:r>
            <a:r>
              <a:rPr lang="en-US" dirty="0"/>
              <a:t> created the</a:t>
            </a:r>
            <a:r>
              <a:rPr lang="en-US" baseline="0" dirty="0"/>
              <a:t> </a:t>
            </a:r>
            <a:r>
              <a:rPr lang="en-US" dirty="0"/>
              <a:t>Credentials Center to</a:t>
            </a:r>
            <a:r>
              <a:rPr lang="en-US" baseline="0" dirty="0"/>
              <a:t> consolidate its tools, resources and information related to training and education. The site helps users plan, pay for, and achieve education goals.</a:t>
            </a:r>
            <a:endParaRPr lang="en-US" dirty="0"/>
          </a:p>
          <a:p>
            <a:endParaRPr lang="en-US" dirty="0"/>
          </a:p>
        </p:txBody>
      </p:sp>
      <p:sp>
        <p:nvSpPr>
          <p:cNvPr id="4" name="Slide Number Placeholder 3"/>
          <p:cNvSpPr>
            <a:spLocks noGrp="1"/>
          </p:cNvSpPr>
          <p:nvPr>
            <p:ph type="sldNum" sz="quarter" idx="10"/>
          </p:nvPr>
        </p:nvSpPr>
        <p:spPr/>
        <p:txBody>
          <a:bodyPr/>
          <a:lstStyle/>
          <a:p>
            <a:fld id="{D30AC75C-98BC-4DD1-99A0-4A9DE5AC9616}" type="slidenum">
              <a:rPr lang="en-US" smtClean="0"/>
              <a:t>8</a:t>
            </a:fld>
            <a:endParaRPr lang="en-US"/>
          </a:p>
        </p:txBody>
      </p:sp>
    </p:spTree>
    <p:extLst>
      <p:ext uri="{BB962C8B-B14F-4D97-AF65-F5344CB8AC3E}">
        <p14:creationId xmlns:p14="http://schemas.microsoft.com/office/powerpoint/2010/main" val="4152870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homepage, users select an entry point</a:t>
            </a:r>
            <a:endParaRPr lang="en-US" baseline="0" dirty="0"/>
          </a:p>
          <a:p>
            <a:pPr marL="228600" indent="-228600">
              <a:buFont typeface="+mj-lt"/>
              <a:buAutoNum type="arabicParenR"/>
            </a:pPr>
            <a:endParaRPr lang="en-US" baseline="0" dirty="0"/>
          </a:p>
          <a:p>
            <a:pPr marL="228600" indent="-228600">
              <a:buFont typeface="+mj-lt"/>
              <a:buAutoNum type="arabicParenR"/>
            </a:pPr>
            <a:r>
              <a:rPr lang="en-US" baseline="0" dirty="0"/>
              <a:t>Introduction video : site overview</a:t>
            </a:r>
          </a:p>
          <a:p>
            <a:pPr marL="228600" indent="-228600">
              <a:buFont typeface="+mj-lt"/>
              <a:buAutoNum type="arabicParenR"/>
            </a:pPr>
            <a:r>
              <a:rPr lang="en-US" baseline="0" dirty="0"/>
              <a:t>Three main sections: Training Options, Afford Training, or Find your Path</a:t>
            </a:r>
          </a:p>
          <a:p>
            <a:pPr marL="228600" indent="-228600">
              <a:buFont typeface="+mj-lt"/>
              <a:buAutoNum type="arabicParenR"/>
            </a:pPr>
            <a:r>
              <a:rPr lang="en-US" baseline="0" dirty="0"/>
              <a:t>Frequently asked questions / popular topics</a:t>
            </a:r>
          </a:p>
          <a:p>
            <a:pPr marL="228600" indent="-228600">
              <a:buFont typeface="+mj-lt"/>
              <a:buAutoNum type="arabicParenR"/>
            </a:pPr>
            <a:endParaRPr lang="en-US" baseline="0" dirty="0"/>
          </a:p>
          <a:p>
            <a:pPr marL="0" indent="0">
              <a:buFont typeface="+mj-lt"/>
              <a:buNone/>
            </a:pPr>
            <a:r>
              <a:rPr lang="en-US" baseline="0" dirty="0"/>
              <a:t>Throughout the site, users can connect with assistance in person at an American Job Center; on the phone via the U.S. Department of Labor’s toll-free helpline; or online via </a:t>
            </a:r>
            <a:r>
              <a:rPr lang="en-US" baseline="0" dirty="0" err="1"/>
              <a:t>CareerOneStop’s</a:t>
            </a:r>
            <a:r>
              <a:rPr lang="en-US" baseline="0" dirty="0"/>
              <a:t> help center.</a:t>
            </a:r>
          </a:p>
        </p:txBody>
      </p:sp>
      <p:sp>
        <p:nvSpPr>
          <p:cNvPr id="4" name="Slide Number Placeholder 3"/>
          <p:cNvSpPr>
            <a:spLocks noGrp="1"/>
          </p:cNvSpPr>
          <p:nvPr>
            <p:ph type="sldNum" sz="quarter" idx="10"/>
          </p:nvPr>
        </p:nvSpPr>
        <p:spPr/>
        <p:txBody>
          <a:bodyPr/>
          <a:lstStyle/>
          <a:p>
            <a:fld id="{D30AC75C-98BC-4DD1-99A0-4A9DE5AC9616}" type="slidenum">
              <a:rPr lang="en-US" smtClean="0"/>
              <a:t>9</a:t>
            </a:fld>
            <a:endParaRPr lang="en-US"/>
          </a:p>
        </p:txBody>
      </p:sp>
    </p:spTree>
    <p:extLst>
      <p:ext uri="{BB962C8B-B14F-4D97-AF65-F5344CB8AC3E}">
        <p14:creationId xmlns:p14="http://schemas.microsoft.com/office/powerpoint/2010/main" val="1435755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40853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69309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42363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94989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24870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3483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50101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07481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314848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290534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7E028-7047-4966-9DCE-896815D069D7}" type="datetimeFigureOut">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017CB6-9093-4ED0-8BA3-F64051344DE8}" type="slidenum">
              <a:rPr lang="en-US" smtClean="0"/>
              <a:t>‹#›</a:t>
            </a:fld>
            <a:endParaRPr lang="en-US" dirty="0"/>
          </a:p>
        </p:txBody>
      </p:sp>
    </p:spTree>
    <p:extLst>
      <p:ext uri="{BB962C8B-B14F-4D97-AF65-F5344CB8AC3E}">
        <p14:creationId xmlns:p14="http://schemas.microsoft.com/office/powerpoint/2010/main" val="176547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7E028-7047-4966-9DCE-896815D069D7}" type="datetimeFigureOut">
              <a:rPr lang="en-US" smtClean="0"/>
              <a:t>2/8/2023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17CB6-9093-4ED0-8BA3-F64051344DE8}" type="slidenum">
              <a:rPr lang="en-US" smtClean="0"/>
              <a:t>‹#›</a:t>
            </a:fld>
            <a:endParaRPr lang="en-US" dirty="0"/>
          </a:p>
        </p:txBody>
      </p:sp>
    </p:spTree>
    <p:extLst>
      <p:ext uri="{BB962C8B-B14F-4D97-AF65-F5344CB8AC3E}">
        <p14:creationId xmlns:p14="http://schemas.microsoft.com/office/powerpoint/2010/main" val="2704978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21.png"/><Relationship Id="rId12" Type="http://schemas.openxmlformats.org/officeDocument/2006/relationships/hyperlink" Target="http://www.careeronestop.org/localhelp/find-american-job-centers.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careeronestop.org/credentials/toolkit/find-licenses.aspx" TargetMode="External"/><Relationship Id="rId11" Type="http://schemas.openxmlformats.org/officeDocument/2006/relationships/hyperlink" Target="http://www.careeronestop.org/credentials/toolkit/find-jobs.aspx" TargetMode="External"/><Relationship Id="rId5" Type="http://schemas.openxmlformats.org/officeDocument/2006/relationships/hyperlink" Target="http://www.careeronestop.org/credentials/toolkit/find-certifications.aspx" TargetMode="External"/><Relationship Id="rId10" Type="http://schemas.openxmlformats.org/officeDocument/2006/relationships/hyperlink" Target="http://www.careeronestop.org/credentials/toolkit/find-professional-associations.aspx" TargetMode="External"/><Relationship Id="rId4" Type="http://schemas.openxmlformats.org/officeDocument/2006/relationships/hyperlink" Target="http://www.careeronestop.org/Credentials/Toolkit/find-local-training.aspx" TargetMode="External"/><Relationship Id="rId9" Type="http://schemas.openxmlformats.org/officeDocument/2006/relationships/hyperlink" Target="http://www.careeronestop.org/credentials/toolkit/find-tools-technology.as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user/CareerOneStop" TargetMode="External"/><Relationship Id="rId3" Type="http://schemas.openxmlformats.org/officeDocument/2006/relationships/hyperlink" Target="https://twitter.com/Career1Stop" TargetMode="External"/><Relationship Id="rId7" Type="http://schemas.openxmlformats.org/officeDocument/2006/relationships/hyperlink" Target="https://www.pinterest.com/CareerOneStop/"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instagram.com/careeronestop/" TargetMode="External"/><Relationship Id="rId5" Type="http://schemas.openxmlformats.org/officeDocument/2006/relationships/hyperlink" Target="https://www.facebook.com/CareerOneStop.org/" TargetMode="External"/><Relationship Id="rId4" Type="http://schemas.openxmlformats.org/officeDocument/2006/relationships/hyperlink" Target="https://www.linkedin.com/company/careeronestop"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careeronestop.org/Veterans/default.aspx" TargetMode="External"/><Relationship Id="rId3" Type="http://schemas.openxmlformats.org/officeDocument/2006/relationships/hyperlink" Target="http://www.doleta.gov/" TargetMode="External"/><Relationship Id="rId7" Type="http://schemas.openxmlformats.org/officeDocument/2006/relationships/hyperlink" Target="http://www.careeronestop.org/BusinessCenter"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www.careeronestop.org/Credentials" TargetMode="External"/><Relationship Id="rId5" Type="http://schemas.openxmlformats.org/officeDocument/2006/relationships/hyperlink" Target="http://www.getmyfuture.org/" TargetMode="External"/><Relationship Id="rId10" Type="http://schemas.openxmlformats.org/officeDocument/2006/relationships/hyperlink" Target="http://www.myskillsmyfuture.org/" TargetMode="External"/><Relationship Id="rId4" Type="http://schemas.openxmlformats.org/officeDocument/2006/relationships/hyperlink" Target="http://www.careeronestop.org/" TargetMode="External"/><Relationship Id="rId9" Type="http://schemas.openxmlformats.org/officeDocument/2006/relationships/hyperlink" Target="http://www.careeronestop.org/CompetencyMode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info@CareerOneStop.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ppt_title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5" name="Text Box 13"/>
          <p:cNvSpPr txBox="1">
            <a:spLocks noChangeArrowheads="1"/>
          </p:cNvSpPr>
          <p:nvPr/>
        </p:nvSpPr>
        <p:spPr bwMode="auto">
          <a:xfrm>
            <a:off x="4054343" y="5479207"/>
            <a:ext cx="4648200" cy="393954"/>
          </a:xfrm>
          <a:prstGeom prst="rect">
            <a:avLst/>
          </a:prstGeom>
          <a:noFill/>
          <a:ln w="9525">
            <a:noFill/>
            <a:miter lim="800000"/>
            <a:headEnd/>
            <a:tailEnd/>
          </a:ln>
        </p:spPr>
        <p:txBody>
          <a:bodyPr>
            <a:spAutoFit/>
          </a:bodyPr>
          <a:lstStyle/>
          <a:p>
            <a:pPr algn="r">
              <a:lnSpc>
                <a:spcPct val="70000"/>
              </a:lnSpc>
              <a:spcBef>
                <a:spcPct val="50000"/>
              </a:spcBef>
            </a:pPr>
            <a:r>
              <a:rPr lang="en-US" sz="2800" dirty="0">
                <a:solidFill>
                  <a:schemeClr val="bg1"/>
                </a:solidFill>
                <a:latin typeface="Verdana"/>
                <a:cs typeface="Verdana"/>
              </a:rPr>
              <a:t>CareerOneStop</a:t>
            </a:r>
          </a:p>
        </p:txBody>
      </p:sp>
    </p:spTree>
    <p:extLst>
      <p:ext uri="{BB962C8B-B14F-4D97-AF65-F5344CB8AC3E}">
        <p14:creationId xmlns:p14="http://schemas.microsoft.com/office/powerpoint/2010/main" val="32266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redentialsCen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274638"/>
            <a:ext cx="8229600" cy="5145087"/>
          </a:xfrm>
          <a:prstGeom prst="rect">
            <a:avLst/>
          </a:prstGeom>
        </p:spPr>
      </p:pic>
    </p:spTree>
    <p:extLst>
      <p:ext uri="{BB962C8B-B14F-4D97-AF65-F5344CB8AC3E}">
        <p14:creationId xmlns:p14="http://schemas.microsoft.com/office/powerpoint/2010/main" val="1836053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Section: </a:t>
            </a:r>
            <a:r>
              <a:rPr lang="en-US" dirty="0">
                <a:solidFill>
                  <a:schemeClr val="tx2"/>
                </a:solidFill>
              </a:rPr>
              <a:t>Training Options</a:t>
            </a:r>
          </a:p>
        </p:txBody>
      </p:sp>
      <p:pic>
        <p:nvPicPr>
          <p:cNvPr id="6" name="Picture 5"/>
          <p:cNvPicPr>
            <a:picLocks noChangeAspect="1"/>
          </p:cNvPicPr>
          <p:nvPr/>
        </p:nvPicPr>
        <p:blipFill>
          <a:blip r:embed="rId4"/>
          <a:stretch>
            <a:fillRect/>
          </a:stretch>
        </p:blipFill>
        <p:spPr>
          <a:xfrm>
            <a:off x="895349" y="1196939"/>
            <a:ext cx="7353300" cy="1838325"/>
          </a:xfrm>
          <a:prstGeom prst="rect">
            <a:avLst/>
          </a:prstGeom>
        </p:spPr>
      </p:pic>
      <p:pic>
        <p:nvPicPr>
          <p:cNvPr id="5" name="Picture 4"/>
          <p:cNvPicPr>
            <a:picLocks noChangeAspect="1"/>
          </p:cNvPicPr>
          <p:nvPr/>
        </p:nvPicPr>
        <p:blipFill>
          <a:blip r:embed="rId5"/>
          <a:stretch>
            <a:fillRect/>
          </a:stretch>
        </p:blipFill>
        <p:spPr>
          <a:xfrm>
            <a:off x="895349" y="2035039"/>
            <a:ext cx="2278856" cy="3845052"/>
          </a:xfrm>
          <a:prstGeom prst="rect">
            <a:avLst/>
          </a:prstGeom>
        </p:spPr>
      </p:pic>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sp>
        <p:nvSpPr>
          <p:cNvPr id="7" name="TextBox 6"/>
          <p:cNvSpPr txBox="1"/>
          <p:nvPr/>
        </p:nvSpPr>
        <p:spPr>
          <a:xfrm>
            <a:off x="3429000" y="3352800"/>
            <a:ext cx="5334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Information on the range of available training options</a:t>
            </a:r>
          </a:p>
          <a:p>
            <a:endParaRPr lang="en-US" dirty="0"/>
          </a:p>
          <a:p>
            <a:pPr marL="285750" indent="-285750">
              <a:buFont typeface="Arial" panose="020B0604020202020204" pitchFamily="34" charset="0"/>
              <a:buChar char="•"/>
            </a:pPr>
            <a:r>
              <a:rPr lang="en-US" dirty="0"/>
              <a:t>Direct access to tools for locating training options in any local area across the United States</a:t>
            </a:r>
          </a:p>
        </p:txBody>
      </p:sp>
    </p:spTree>
    <p:extLst>
      <p:ext uri="{BB962C8B-B14F-4D97-AF65-F5344CB8AC3E}">
        <p14:creationId xmlns:p14="http://schemas.microsoft.com/office/powerpoint/2010/main" val="398276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Section: </a:t>
            </a:r>
            <a:r>
              <a:rPr lang="en-US" dirty="0">
                <a:solidFill>
                  <a:schemeClr val="tx2"/>
                </a:solidFill>
              </a:rPr>
              <a:t>Afford Training</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sp>
        <p:nvSpPr>
          <p:cNvPr id="7" name="TextBox 6"/>
          <p:cNvSpPr txBox="1"/>
          <p:nvPr/>
        </p:nvSpPr>
        <p:spPr>
          <a:xfrm>
            <a:off x="3962400" y="3352800"/>
            <a:ext cx="4267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Costs and benefits of training</a:t>
            </a:r>
          </a:p>
          <a:p>
            <a:endParaRPr lang="en-US" dirty="0"/>
          </a:p>
          <a:p>
            <a:pPr marL="285750" indent="-285750">
              <a:buFont typeface="Arial" panose="020B0604020202020204" pitchFamily="34" charset="0"/>
              <a:buChar char="•"/>
            </a:pPr>
            <a:r>
              <a:rPr lang="en-US" dirty="0"/>
              <a:t>Financial aid</a:t>
            </a:r>
          </a:p>
          <a:p>
            <a:endParaRPr lang="en-US" dirty="0"/>
          </a:p>
          <a:p>
            <a:pPr marL="285750" indent="-285750">
              <a:buFont typeface="Arial" panose="020B0604020202020204" pitchFamily="34" charset="0"/>
              <a:buChar char="•"/>
            </a:pPr>
            <a:r>
              <a:rPr lang="en-US" dirty="0"/>
              <a:t>Other sources of paying for training</a:t>
            </a:r>
          </a:p>
        </p:txBody>
      </p:sp>
      <p:pic>
        <p:nvPicPr>
          <p:cNvPr id="3" name="Picture 2"/>
          <p:cNvPicPr>
            <a:picLocks noChangeAspect="1"/>
          </p:cNvPicPr>
          <p:nvPr/>
        </p:nvPicPr>
        <p:blipFill>
          <a:blip r:embed="rId4"/>
          <a:stretch>
            <a:fillRect/>
          </a:stretch>
        </p:blipFill>
        <p:spPr>
          <a:xfrm>
            <a:off x="1371600" y="1177200"/>
            <a:ext cx="6248400" cy="1866900"/>
          </a:xfrm>
          <a:prstGeom prst="rect">
            <a:avLst/>
          </a:prstGeom>
        </p:spPr>
      </p:pic>
      <p:pic>
        <p:nvPicPr>
          <p:cNvPr id="9" name="Picture 8"/>
          <p:cNvPicPr>
            <a:picLocks noChangeAspect="1"/>
          </p:cNvPicPr>
          <p:nvPr/>
        </p:nvPicPr>
        <p:blipFill>
          <a:blip r:embed="rId5"/>
          <a:stretch>
            <a:fillRect/>
          </a:stretch>
        </p:blipFill>
        <p:spPr>
          <a:xfrm>
            <a:off x="1524000" y="2396400"/>
            <a:ext cx="1771650" cy="647700"/>
          </a:xfrm>
          <a:prstGeom prst="rect">
            <a:avLst/>
          </a:prstGeom>
        </p:spPr>
      </p:pic>
      <p:pic>
        <p:nvPicPr>
          <p:cNvPr id="10" name="Picture 9"/>
          <p:cNvPicPr>
            <a:picLocks noChangeAspect="1"/>
          </p:cNvPicPr>
          <p:nvPr/>
        </p:nvPicPr>
        <p:blipFill>
          <a:blip r:embed="rId6"/>
          <a:stretch>
            <a:fillRect/>
          </a:stretch>
        </p:blipFill>
        <p:spPr>
          <a:xfrm>
            <a:off x="1104900" y="3104065"/>
            <a:ext cx="2609850" cy="2219325"/>
          </a:xfrm>
          <a:prstGeom prst="rect">
            <a:avLst/>
          </a:prstGeom>
        </p:spPr>
      </p:pic>
    </p:spTree>
    <p:extLst>
      <p:ext uri="{BB962C8B-B14F-4D97-AF65-F5344CB8AC3E}">
        <p14:creationId xmlns:p14="http://schemas.microsoft.com/office/powerpoint/2010/main" val="3954137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Section: </a:t>
            </a:r>
            <a:r>
              <a:rPr lang="en-US" dirty="0">
                <a:solidFill>
                  <a:schemeClr val="tx2"/>
                </a:solidFill>
              </a:rPr>
              <a:t>Find Your Path</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sp>
        <p:nvSpPr>
          <p:cNvPr id="7" name="TextBox 6"/>
          <p:cNvSpPr txBox="1"/>
          <p:nvPr/>
        </p:nvSpPr>
        <p:spPr>
          <a:xfrm>
            <a:off x="3962400" y="3217358"/>
            <a:ext cx="42672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How to make a training plan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Using labor market information and employer demand data to get the most out of your education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Special tips for adults and other unique audiences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5" name="Picture 4"/>
          <p:cNvPicPr>
            <a:picLocks noChangeAspect="1"/>
          </p:cNvPicPr>
          <p:nvPr/>
        </p:nvPicPr>
        <p:blipFill>
          <a:blip r:embed="rId4"/>
          <a:stretch>
            <a:fillRect/>
          </a:stretch>
        </p:blipFill>
        <p:spPr>
          <a:xfrm>
            <a:off x="1295400" y="1188286"/>
            <a:ext cx="6686550" cy="1838325"/>
          </a:xfrm>
          <a:prstGeom prst="rect">
            <a:avLst/>
          </a:prstGeom>
        </p:spPr>
      </p:pic>
      <p:pic>
        <p:nvPicPr>
          <p:cNvPr id="6" name="Picture 5"/>
          <p:cNvPicPr>
            <a:picLocks noChangeAspect="1"/>
          </p:cNvPicPr>
          <p:nvPr/>
        </p:nvPicPr>
        <p:blipFill>
          <a:blip r:embed="rId5"/>
          <a:stretch>
            <a:fillRect/>
          </a:stretch>
        </p:blipFill>
        <p:spPr>
          <a:xfrm>
            <a:off x="1447800" y="2457706"/>
            <a:ext cx="1724025" cy="638175"/>
          </a:xfrm>
          <a:prstGeom prst="rect">
            <a:avLst/>
          </a:prstGeom>
        </p:spPr>
      </p:pic>
      <p:pic>
        <p:nvPicPr>
          <p:cNvPr id="11" name="Picture 10"/>
          <p:cNvPicPr>
            <a:picLocks noChangeAspect="1"/>
          </p:cNvPicPr>
          <p:nvPr/>
        </p:nvPicPr>
        <p:blipFill>
          <a:blip r:embed="rId6"/>
          <a:stretch>
            <a:fillRect/>
          </a:stretch>
        </p:blipFill>
        <p:spPr>
          <a:xfrm>
            <a:off x="1295400" y="3217358"/>
            <a:ext cx="2552700" cy="2447925"/>
          </a:xfrm>
          <a:prstGeom prst="rect">
            <a:avLst/>
          </a:prstGeom>
        </p:spPr>
      </p:pic>
    </p:spTree>
    <p:extLst>
      <p:ext uri="{BB962C8B-B14F-4D97-AF65-F5344CB8AC3E}">
        <p14:creationId xmlns:p14="http://schemas.microsoft.com/office/powerpoint/2010/main" val="335072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Section: </a:t>
            </a:r>
            <a:r>
              <a:rPr lang="en-US" dirty="0">
                <a:solidFill>
                  <a:schemeClr val="tx2"/>
                </a:solidFill>
              </a:rPr>
              <a:t>Toolkit</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sp>
        <p:nvSpPr>
          <p:cNvPr id="7" name="TextBox 6"/>
          <p:cNvSpPr txBox="1"/>
          <p:nvPr/>
        </p:nvSpPr>
        <p:spPr>
          <a:xfrm>
            <a:off x="1167988" y="3391467"/>
            <a:ext cx="2718212" cy="1754326"/>
          </a:xfrm>
          <a:prstGeom prst="rect">
            <a:avLst/>
          </a:prstGeom>
          <a:noFill/>
        </p:spPr>
        <p:txBody>
          <a:bodyPr wrap="square" rtlCol="0">
            <a:spAutoFit/>
          </a:bodyPr>
          <a:lstStyle/>
          <a:p>
            <a:r>
              <a:rPr lang="en-US" u="sng" dirty="0">
                <a:hlinkClick r:id="rId4"/>
              </a:rPr>
              <a:t>Local Training Finder</a:t>
            </a:r>
            <a:r>
              <a:rPr lang="en-US" dirty="0"/>
              <a:t> </a:t>
            </a:r>
            <a:br>
              <a:rPr lang="en-US" dirty="0"/>
            </a:br>
            <a:endParaRPr lang="en-US" dirty="0"/>
          </a:p>
          <a:p>
            <a:r>
              <a:rPr lang="en-US" u="sng" dirty="0">
                <a:hlinkClick r:id="rId5" tooltip="Certification Finder"/>
              </a:rPr>
              <a:t>Certification Finder</a:t>
            </a:r>
            <a:r>
              <a:rPr lang="en-US" dirty="0"/>
              <a:t>  </a:t>
            </a:r>
            <a:br>
              <a:rPr lang="en-US" dirty="0"/>
            </a:br>
            <a:endParaRPr lang="en-US" dirty="0"/>
          </a:p>
          <a:p>
            <a:r>
              <a:rPr lang="en-US" u="sng" dirty="0">
                <a:hlinkClick r:id="rId6" tooltip="License Finder"/>
              </a:rPr>
              <a:t>License Finder</a:t>
            </a:r>
            <a:r>
              <a:rPr lang="en-US" dirty="0"/>
              <a:t> </a:t>
            </a:r>
          </a:p>
          <a:p>
            <a:endParaRPr lang="en-US" dirty="0"/>
          </a:p>
        </p:txBody>
      </p:sp>
      <p:pic>
        <p:nvPicPr>
          <p:cNvPr id="12" name="Picture 11"/>
          <p:cNvPicPr>
            <a:picLocks noChangeAspect="1"/>
          </p:cNvPicPr>
          <p:nvPr/>
        </p:nvPicPr>
        <p:blipFill>
          <a:blip r:embed="rId7"/>
          <a:stretch>
            <a:fillRect/>
          </a:stretch>
        </p:blipFill>
        <p:spPr>
          <a:xfrm>
            <a:off x="1167988" y="1152688"/>
            <a:ext cx="7277100" cy="1857375"/>
          </a:xfrm>
          <a:prstGeom prst="rect">
            <a:avLst/>
          </a:prstGeom>
        </p:spPr>
      </p:pic>
      <p:pic>
        <p:nvPicPr>
          <p:cNvPr id="13" name="Picture 12"/>
          <p:cNvPicPr>
            <a:picLocks noChangeAspect="1"/>
          </p:cNvPicPr>
          <p:nvPr/>
        </p:nvPicPr>
        <p:blipFill>
          <a:blip r:embed="rId8"/>
          <a:stretch>
            <a:fillRect/>
          </a:stretch>
        </p:blipFill>
        <p:spPr>
          <a:xfrm>
            <a:off x="1752600" y="2352838"/>
            <a:ext cx="1114425" cy="657225"/>
          </a:xfrm>
          <a:prstGeom prst="rect">
            <a:avLst/>
          </a:prstGeom>
        </p:spPr>
      </p:pic>
      <p:sp>
        <p:nvSpPr>
          <p:cNvPr id="14" name="TextBox 13"/>
          <p:cNvSpPr txBox="1"/>
          <p:nvPr/>
        </p:nvSpPr>
        <p:spPr>
          <a:xfrm>
            <a:off x="4243786" y="3372631"/>
            <a:ext cx="4201302" cy="2031325"/>
          </a:xfrm>
          <a:prstGeom prst="rect">
            <a:avLst/>
          </a:prstGeom>
          <a:noFill/>
        </p:spPr>
        <p:txBody>
          <a:bodyPr wrap="square" rtlCol="0">
            <a:spAutoFit/>
          </a:bodyPr>
          <a:lstStyle/>
          <a:p>
            <a:r>
              <a:rPr lang="en-US" u="sng">
                <a:hlinkClick r:id="rId9" tooltip="Tools &amp; Technology Finder "/>
              </a:rPr>
              <a:t>Tools &amp; Technology Finder</a:t>
            </a:r>
            <a:r>
              <a:rPr lang="en-US"/>
              <a:t> </a:t>
            </a:r>
            <a:br>
              <a:rPr lang="en-US"/>
            </a:br>
            <a:endParaRPr lang="en-US"/>
          </a:p>
          <a:p>
            <a:r>
              <a:rPr lang="en-US" u="sng">
                <a:hlinkClick r:id="rId10" tooltip="Professional Association Finder"/>
              </a:rPr>
              <a:t>Professional Association Finder</a:t>
            </a:r>
            <a:r>
              <a:rPr lang="en-US"/>
              <a:t> </a:t>
            </a:r>
          </a:p>
          <a:p>
            <a:r>
              <a:rPr lang="en-US"/>
              <a:t> </a:t>
            </a:r>
          </a:p>
          <a:p>
            <a:r>
              <a:rPr lang="en-US" u="sng">
                <a:hlinkClick r:id="rId11" tooltip="Job Finder"/>
              </a:rPr>
              <a:t>Job Finder</a:t>
            </a:r>
            <a:r>
              <a:rPr lang="en-US"/>
              <a:t> </a:t>
            </a:r>
            <a:br>
              <a:rPr lang="en-US"/>
            </a:br>
            <a:endParaRPr lang="en-US"/>
          </a:p>
          <a:p>
            <a:r>
              <a:rPr lang="en-US" u="sng">
                <a:hlinkClick r:id="rId12"/>
              </a:rPr>
              <a:t>American Job Center Finder</a:t>
            </a:r>
            <a:endParaRPr lang="en-US" dirty="0"/>
          </a:p>
        </p:txBody>
      </p:sp>
    </p:spTree>
    <p:extLst>
      <p:ext uri="{BB962C8B-B14F-4D97-AF65-F5344CB8AC3E}">
        <p14:creationId xmlns:p14="http://schemas.microsoft.com/office/powerpoint/2010/main" val="3257302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a:xfrm>
            <a:off x="320532" y="0"/>
            <a:ext cx="8229600" cy="1143000"/>
          </a:xfrm>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Local Training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1026" name="Picture 2"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019" y="1315868"/>
            <a:ext cx="8069961" cy="399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499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a:xfrm>
            <a:off x="320532" y="0"/>
            <a:ext cx="8229600" cy="1143000"/>
          </a:xfrm>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Local Training Finder Results</a:t>
            </a:r>
          </a:p>
        </p:txBody>
      </p:sp>
      <p:pic>
        <p:nvPicPr>
          <p:cNvPr id="3" name="Picture 2"/>
          <p:cNvPicPr>
            <a:picLocks noChangeAspect="1"/>
          </p:cNvPicPr>
          <p:nvPr/>
        </p:nvPicPr>
        <p:blipFill>
          <a:blip r:embed="rId4"/>
          <a:stretch>
            <a:fillRect/>
          </a:stretch>
        </p:blipFill>
        <p:spPr>
          <a:xfrm>
            <a:off x="1524000" y="1124607"/>
            <a:ext cx="5897143" cy="4562095"/>
          </a:xfrm>
          <a:prstGeom prst="rect">
            <a:avLst/>
          </a:prstGeom>
        </p:spPr>
      </p:pic>
    </p:spTree>
    <p:extLst>
      <p:ext uri="{BB962C8B-B14F-4D97-AF65-F5344CB8AC3E}">
        <p14:creationId xmlns:p14="http://schemas.microsoft.com/office/powerpoint/2010/main" val="1317036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Certification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3" name="Picture 2"/>
          <p:cNvPicPr>
            <a:picLocks noChangeAspect="1"/>
          </p:cNvPicPr>
          <p:nvPr/>
        </p:nvPicPr>
        <p:blipFill>
          <a:blip r:embed="rId4"/>
          <a:stretch>
            <a:fillRect/>
          </a:stretch>
        </p:blipFill>
        <p:spPr>
          <a:xfrm>
            <a:off x="696761" y="1580548"/>
            <a:ext cx="7750477" cy="3739047"/>
          </a:xfrm>
          <a:prstGeom prst="rect">
            <a:avLst/>
          </a:prstGeom>
        </p:spPr>
      </p:pic>
    </p:spTree>
    <p:extLst>
      <p:ext uri="{BB962C8B-B14F-4D97-AF65-F5344CB8AC3E}">
        <p14:creationId xmlns:p14="http://schemas.microsoft.com/office/powerpoint/2010/main" val="174124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Certification Finder Results</a:t>
            </a:r>
          </a:p>
        </p:txBody>
      </p:sp>
      <p:pic>
        <p:nvPicPr>
          <p:cNvPr id="5" name="Picture 4"/>
          <p:cNvPicPr>
            <a:picLocks noChangeAspect="1"/>
          </p:cNvPicPr>
          <p:nvPr/>
        </p:nvPicPr>
        <p:blipFill>
          <a:blip r:embed="rId4"/>
          <a:stretch>
            <a:fillRect/>
          </a:stretch>
        </p:blipFill>
        <p:spPr>
          <a:xfrm>
            <a:off x="1935905" y="1417638"/>
            <a:ext cx="5272190" cy="4288953"/>
          </a:xfrm>
          <a:prstGeom prst="rect">
            <a:avLst/>
          </a:prstGeom>
        </p:spPr>
      </p:pic>
    </p:spTree>
    <p:extLst>
      <p:ext uri="{BB962C8B-B14F-4D97-AF65-F5344CB8AC3E}">
        <p14:creationId xmlns:p14="http://schemas.microsoft.com/office/powerpoint/2010/main" val="1601951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License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6" name="Picture 5"/>
          <p:cNvPicPr>
            <a:picLocks noChangeAspect="1"/>
          </p:cNvPicPr>
          <p:nvPr/>
        </p:nvPicPr>
        <p:blipFill>
          <a:blip r:embed="rId4"/>
          <a:stretch>
            <a:fillRect/>
          </a:stretch>
        </p:blipFill>
        <p:spPr>
          <a:xfrm>
            <a:off x="1408319" y="1553499"/>
            <a:ext cx="6327362" cy="3747611"/>
          </a:xfrm>
          <a:prstGeom prst="rect">
            <a:avLst/>
          </a:prstGeom>
        </p:spPr>
      </p:pic>
    </p:spTree>
    <p:extLst>
      <p:ext uri="{BB962C8B-B14F-4D97-AF65-F5344CB8AC3E}">
        <p14:creationId xmlns:p14="http://schemas.microsoft.com/office/powerpoint/2010/main" val="252020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About CareerOneStop</a:t>
            </a:r>
          </a:p>
        </p:txBody>
      </p:sp>
      <p:sp>
        <p:nvSpPr>
          <p:cNvPr id="3" name="Content Placeholder 2"/>
          <p:cNvSpPr>
            <a:spLocks noGrp="1"/>
          </p:cNvSpPr>
          <p:nvPr>
            <p:ph idx="1"/>
          </p:nvPr>
        </p:nvSpPr>
        <p:spPr>
          <a:xfrm>
            <a:off x="609600" y="1600200"/>
            <a:ext cx="7924799" cy="4267200"/>
          </a:xfrm>
        </p:spPr>
        <p:txBody>
          <a:bodyPr>
            <a:normAutofit/>
          </a:bodyPr>
          <a:lstStyle/>
          <a:p>
            <a:pPr marL="0" indent="0">
              <a:buNone/>
            </a:pPr>
            <a:r>
              <a:rPr lang="en-US" dirty="0"/>
              <a:t>CareerOneStop offers free, online resources to meet the career, training, and employment needs of individuals and businesses.</a:t>
            </a:r>
          </a:p>
          <a:p>
            <a:pPr marL="0" indent="0">
              <a:buNone/>
            </a:pPr>
            <a:endParaRPr lang="en-US" dirty="0"/>
          </a:p>
          <a:p>
            <a:pPr marL="0" indent="0">
              <a:buNone/>
            </a:pPr>
            <a:endParaRPr lang="en-US" dirty="0"/>
          </a:p>
          <a:p>
            <a:pPr marL="0" indent="0">
              <a:buNone/>
            </a:pPr>
            <a:r>
              <a:rPr lang="en-US" sz="2400" b="1" dirty="0"/>
              <a:t>CareerOneStop </a:t>
            </a:r>
            <a:r>
              <a:rPr lang="en-US" sz="2400" dirty="0"/>
              <a:t>is sponsored by the </a:t>
            </a:r>
            <a:r>
              <a:rPr lang="en-US" sz="2400" b="1" dirty="0"/>
              <a:t>U.S. Department of Labor, Employment and Training Administration.</a:t>
            </a:r>
          </a:p>
          <a:p>
            <a:pPr marL="0" indent="0">
              <a:buNone/>
            </a:pPr>
            <a:endParaRPr lang="en-US" dirty="0"/>
          </a:p>
        </p:txBody>
      </p:sp>
    </p:spTree>
    <p:extLst>
      <p:ext uri="{BB962C8B-B14F-4D97-AF65-F5344CB8AC3E}">
        <p14:creationId xmlns:p14="http://schemas.microsoft.com/office/powerpoint/2010/main" val="35706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License Finder Results</a:t>
            </a:r>
            <a:br>
              <a:rPr lang="en-US" dirty="0">
                <a:solidFill>
                  <a:schemeClr val="tx2"/>
                </a:solidFill>
              </a:rPr>
            </a:br>
            <a:r>
              <a:rPr lang="en-US" dirty="0">
                <a:solidFill>
                  <a:schemeClr val="tx2"/>
                </a:solidFill>
              </a:rPr>
              <a:t>License Finder Results</a:t>
            </a:r>
          </a:p>
        </p:txBody>
      </p:sp>
      <p:pic>
        <p:nvPicPr>
          <p:cNvPr id="5" name="Picture 4"/>
          <p:cNvPicPr>
            <a:picLocks noChangeAspect="1"/>
          </p:cNvPicPr>
          <p:nvPr/>
        </p:nvPicPr>
        <p:blipFill>
          <a:blip r:embed="rId4"/>
          <a:stretch>
            <a:fillRect/>
          </a:stretch>
        </p:blipFill>
        <p:spPr>
          <a:xfrm>
            <a:off x="1578604" y="1143000"/>
            <a:ext cx="5986791" cy="4157832"/>
          </a:xfrm>
          <a:prstGeom prst="rect">
            <a:avLst/>
          </a:prstGeom>
        </p:spPr>
      </p:pic>
    </p:spTree>
    <p:extLst>
      <p:ext uri="{BB962C8B-B14F-4D97-AF65-F5344CB8AC3E}">
        <p14:creationId xmlns:p14="http://schemas.microsoft.com/office/powerpoint/2010/main" val="2299163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Tools and Technology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5" name="Picture 4"/>
          <p:cNvPicPr>
            <a:picLocks noChangeAspect="1"/>
          </p:cNvPicPr>
          <p:nvPr/>
        </p:nvPicPr>
        <p:blipFill>
          <a:blip r:embed="rId4"/>
          <a:stretch>
            <a:fillRect/>
          </a:stretch>
        </p:blipFill>
        <p:spPr>
          <a:xfrm>
            <a:off x="773287" y="1363609"/>
            <a:ext cx="7597426" cy="4118896"/>
          </a:xfrm>
          <a:prstGeom prst="rect">
            <a:avLst/>
          </a:prstGeom>
        </p:spPr>
      </p:pic>
    </p:spTree>
    <p:extLst>
      <p:ext uri="{BB962C8B-B14F-4D97-AF65-F5344CB8AC3E}">
        <p14:creationId xmlns:p14="http://schemas.microsoft.com/office/powerpoint/2010/main" val="140747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Tools and Technology Finder Results</a:t>
            </a:r>
          </a:p>
        </p:txBody>
      </p:sp>
      <p:pic>
        <p:nvPicPr>
          <p:cNvPr id="3" name="Picture 2"/>
          <p:cNvPicPr>
            <a:picLocks noChangeAspect="1"/>
          </p:cNvPicPr>
          <p:nvPr/>
        </p:nvPicPr>
        <p:blipFill>
          <a:blip r:embed="rId4"/>
          <a:stretch>
            <a:fillRect/>
          </a:stretch>
        </p:blipFill>
        <p:spPr>
          <a:xfrm>
            <a:off x="2297906" y="1425521"/>
            <a:ext cx="4548188" cy="3838575"/>
          </a:xfrm>
          <a:prstGeom prst="rect">
            <a:avLst/>
          </a:prstGeom>
        </p:spPr>
      </p:pic>
    </p:spTree>
    <p:extLst>
      <p:ext uri="{BB962C8B-B14F-4D97-AF65-F5344CB8AC3E}">
        <p14:creationId xmlns:p14="http://schemas.microsoft.com/office/powerpoint/2010/main" val="3337028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Professional Association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3" name="Picture 2"/>
          <p:cNvPicPr>
            <a:picLocks noChangeAspect="1"/>
          </p:cNvPicPr>
          <p:nvPr/>
        </p:nvPicPr>
        <p:blipFill>
          <a:blip r:embed="rId4"/>
          <a:stretch>
            <a:fillRect/>
          </a:stretch>
        </p:blipFill>
        <p:spPr>
          <a:xfrm>
            <a:off x="681703" y="2123561"/>
            <a:ext cx="8034000" cy="2830286"/>
          </a:xfrm>
          <a:prstGeom prst="rect">
            <a:avLst/>
          </a:prstGeom>
        </p:spPr>
      </p:pic>
    </p:spTree>
    <p:extLst>
      <p:ext uri="{BB962C8B-B14F-4D97-AF65-F5344CB8AC3E}">
        <p14:creationId xmlns:p14="http://schemas.microsoft.com/office/powerpoint/2010/main" val="4282574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Professional Association Finder Results</a:t>
            </a:r>
          </a:p>
        </p:txBody>
      </p:sp>
      <p:pic>
        <p:nvPicPr>
          <p:cNvPr id="5" name="Picture 4"/>
          <p:cNvPicPr>
            <a:picLocks noChangeAspect="1"/>
          </p:cNvPicPr>
          <p:nvPr/>
        </p:nvPicPr>
        <p:blipFill>
          <a:blip r:embed="rId4"/>
          <a:stretch>
            <a:fillRect/>
          </a:stretch>
        </p:blipFill>
        <p:spPr>
          <a:xfrm>
            <a:off x="1152952" y="1425521"/>
            <a:ext cx="6838095" cy="4095238"/>
          </a:xfrm>
          <a:prstGeom prst="rect">
            <a:avLst/>
          </a:prstGeom>
        </p:spPr>
      </p:pic>
    </p:spTree>
    <p:extLst>
      <p:ext uri="{BB962C8B-B14F-4D97-AF65-F5344CB8AC3E}">
        <p14:creationId xmlns:p14="http://schemas.microsoft.com/office/powerpoint/2010/main" val="154409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Job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5" name="Picture 4"/>
          <p:cNvPicPr>
            <a:picLocks noChangeAspect="1"/>
          </p:cNvPicPr>
          <p:nvPr/>
        </p:nvPicPr>
        <p:blipFill>
          <a:blip r:embed="rId4"/>
          <a:stretch>
            <a:fillRect/>
          </a:stretch>
        </p:blipFill>
        <p:spPr>
          <a:xfrm>
            <a:off x="1148190" y="2000428"/>
            <a:ext cx="6847619" cy="2857143"/>
          </a:xfrm>
          <a:prstGeom prst="rect">
            <a:avLst/>
          </a:prstGeom>
        </p:spPr>
      </p:pic>
    </p:spTree>
    <p:extLst>
      <p:ext uri="{BB962C8B-B14F-4D97-AF65-F5344CB8AC3E}">
        <p14:creationId xmlns:p14="http://schemas.microsoft.com/office/powerpoint/2010/main" val="229292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Job Finder Results</a:t>
            </a:r>
          </a:p>
        </p:txBody>
      </p:sp>
      <p:pic>
        <p:nvPicPr>
          <p:cNvPr id="3" name="Picture 2"/>
          <p:cNvPicPr>
            <a:picLocks noChangeAspect="1"/>
          </p:cNvPicPr>
          <p:nvPr/>
        </p:nvPicPr>
        <p:blipFill>
          <a:blip r:embed="rId4"/>
          <a:stretch>
            <a:fillRect/>
          </a:stretch>
        </p:blipFill>
        <p:spPr>
          <a:xfrm>
            <a:off x="1696000" y="1524000"/>
            <a:ext cx="5752000" cy="4080000"/>
          </a:xfrm>
          <a:prstGeom prst="rect">
            <a:avLst/>
          </a:prstGeom>
        </p:spPr>
      </p:pic>
    </p:spTree>
    <p:extLst>
      <p:ext uri="{BB962C8B-B14F-4D97-AF65-F5344CB8AC3E}">
        <p14:creationId xmlns:p14="http://schemas.microsoft.com/office/powerpoint/2010/main" val="1286249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a:xfrm>
            <a:off x="457200" y="152400"/>
            <a:ext cx="8229600" cy="1115956"/>
          </a:xfrm>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American Job Center Finder</a:t>
            </a:r>
          </a:p>
        </p:txBody>
      </p:sp>
      <p:sp>
        <p:nvSpPr>
          <p:cNvPr id="8" name="TextBox 7"/>
          <p:cNvSpPr txBox="1"/>
          <p:nvPr/>
        </p:nvSpPr>
        <p:spPr>
          <a:xfrm>
            <a:off x="4806538" y="5482505"/>
            <a:ext cx="4310920" cy="369332"/>
          </a:xfrm>
          <a:prstGeom prst="rect">
            <a:avLst/>
          </a:prstGeom>
          <a:noFill/>
        </p:spPr>
        <p:txBody>
          <a:bodyPr wrap="square" rtlCol="0">
            <a:spAutoFit/>
          </a:bodyPr>
          <a:lstStyle/>
          <a:p>
            <a:pPr algn="r"/>
            <a:r>
              <a:rPr lang="en-US" dirty="0"/>
              <a:t>www.CareerOneStop.org/Credentials</a:t>
            </a:r>
          </a:p>
        </p:txBody>
      </p:sp>
      <p:pic>
        <p:nvPicPr>
          <p:cNvPr id="3" name="Picture 2"/>
          <p:cNvPicPr>
            <a:picLocks noChangeAspect="1"/>
          </p:cNvPicPr>
          <p:nvPr/>
        </p:nvPicPr>
        <p:blipFill>
          <a:blip r:embed="rId4"/>
          <a:stretch>
            <a:fillRect/>
          </a:stretch>
        </p:blipFill>
        <p:spPr>
          <a:xfrm>
            <a:off x="505618" y="1265455"/>
            <a:ext cx="8194453" cy="4251484"/>
          </a:xfrm>
          <a:prstGeom prst="rect">
            <a:avLst/>
          </a:prstGeom>
        </p:spPr>
      </p:pic>
    </p:spTree>
    <p:extLst>
      <p:ext uri="{BB962C8B-B14F-4D97-AF65-F5344CB8AC3E}">
        <p14:creationId xmlns:p14="http://schemas.microsoft.com/office/powerpoint/2010/main" val="4009013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a:xfrm>
            <a:off x="457200" y="152400"/>
            <a:ext cx="8229600" cy="1115956"/>
          </a:xfrm>
        </p:spPr>
        <p:txBody>
          <a:bodyPr>
            <a:normAutofit fontScale="90000"/>
          </a:bodyPr>
          <a:lstStyle/>
          <a:p>
            <a:r>
              <a:rPr lang="en-US" dirty="0"/>
              <a:t>Section: </a:t>
            </a:r>
            <a:r>
              <a:rPr lang="en-US" dirty="0">
                <a:solidFill>
                  <a:schemeClr val="tx2"/>
                </a:solidFill>
              </a:rPr>
              <a:t>Toolkit</a:t>
            </a:r>
            <a:br>
              <a:rPr lang="en-US" dirty="0">
                <a:solidFill>
                  <a:schemeClr val="tx2"/>
                </a:solidFill>
              </a:rPr>
            </a:br>
            <a:r>
              <a:rPr lang="en-US" dirty="0">
                <a:solidFill>
                  <a:schemeClr val="tx2"/>
                </a:solidFill>
              </a:rPr>
              <a:t>American Job Center Finder Results</a:t>
            </a:r>
          </a:p>
        </p:txBody>
      </p:sp>
      <p:pic>
        <p:nvPicPr>
          <p:cNvPr id="5" name="Picture 4"/>
          <p:cNvPicPr>
            <a:picLocks noChangeAspect="1"/>
          </p:cNvPicPr>
          <p:nvPr/>
        </p:nvPicPr>
        <p:blipFill>
          <a:blip r:embed="rId4"/>
          <a:stretch>
            <a:fillRect/>
          </a:stretch>
        </p:blipFill>
        <p:spPr>
          <a:xfrm>
            <a:off x="1845945" y="1420756"/>
            <a:ext cx="5452110" cy="4205192"/>
          </a:xfrm>
          <a:prstGeom prst="rect">
            <a:avLst/>
          </a:prstGeom>
        </p:spPr>
      </p:pic>
    </p:spTree>
    <p:extLst>
      <p:ext uri="{BB962C8B-B14F-4D97-AF65-F5344CB8AC3E}">
        <p14:creationId xmlns:p14="http://schemas.microsoft.com/office/powerpoint/2010/main" val="655401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News</a:t>
            </a:r>
          </a:p>
        </p:txBody>
      </p:sp>
      <p:pic>
        <p:nvPicPr>
          <p:cNvPr id="3" name="Picture 2"/>
          <p:cNvPicPr>
            <a:picLocks noChangeAspect="1"/>
          </p:cNvPicPr>
          <p:nvPr/>
        </p:nvPicPr>
        <p:blipFill>
          <a:blip r:embed="rId4"/>
          <a:stretch>
            <a:fillRect/>
          </a:stretch>
        </p:blipFill>
        <p:spPr>
          <a:xfrm>
            <a:off x="861973" y="1313945"/>
            <a:ext cx="7364635" cy="4226719"/>
          </a:xfrm>
          <a:prstGeom prst="rect">
            <a:avLst/>
          </a:prstGeom>
        </p:spPr>
      </p:pic>
      <p:sp>
        <p:nvSpPr>
          <p:cNvPr id="5" name="Rectangle 4"/>
          <p:cNvSpPr/>
          <p:nvPr/>
        </p:nvSpPr>
        <p:spPr>
          <a:xfrm>
            <a:off x="5029200" y="1417638"/>
            <a:ext cx="1371600" cy="1477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93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6" name="Text Box 22"/>
          <p:cNvSpPr txBox="1">
            <a:spLocks noChangeArrowheads="1"/>
          </p:cNvSpPr>
          <p:nvPr/>
        </p:nvSpPr>
        <p:spPr bwMode="auto">
          <a:xfrm>
            <a:off x="6705600" y="2203893"/>
            <a:ext cx="2057400" cy="2446824"/>
          </a:xfrm>
          <a:prstGeom prst="rect">
            <a:avLst/>
          </a:prstGeom>
          <a:noFill/>
          <a:ln w="9525">
            <a:noFill/>
            <a:miter lim="800000"/>
            <a:headEnd/>
            <a:tailEnd/>
          </a:ln>
        </p:spPr>
        <p:txBody>
          <a:bodyPr>
            <a:spAutoFit/>
          </a:bodyPr>
          <a:lstStyle/>
          <a:p>
            <a:pPr>
              <a:spcBef>
                <a:spcPct val="50000"/>
              </a:spcBef>
            </a:pPr>
            <a:r>
              <a:rPr lang="en-US" dirty="0">
                <a:cs typeface="Verdana"/>
              </a:rPr>
              <a:t>Easy-to-use tools and resources right at your fingertips that can help you advance your education and career! </a:t>
            </a:r>
          </a:p>
          <a:p>
            <a:pPr>
              <a:spcBef>
                <a:spcPct val="50000"/>
              </a:spcBef>
            </a:pPr>
            <a:endParaRPr lang="en-US" dirty="0">
              <a:latin typeface="Verdana"/>
              <a:cs typeface="Verdana"/>
            </a:endParaRPr>
          </a:p>
        </p:txBody>
      </p:sp>
      <p:sp>
        <p:nvSpPr>
          <p:cNvPr id="2" name="Title 1"/>
          <p:cNvSpPr>
            <a:spLocks noGrp="1"/>
          </p:cNvSpPr>
          <p:nvPr>
            <p:ph type="title"/>
          </p:nvPr>
        </p:nvSpPr>
        <p:spPr/>
        <p:txBody>
          <a:bodyPr>
            <a:normAutofit fontScale="90000"/>
          </a:bodyPr>
          <a:lstStyle/>
          <a:p>
            <a:pPr algn="l"/>
            <a:r>
              <a:rPr lang="en-US" dirty="0"/>
              <a:t>Your source for career exploration, </a:t>
            </a:r>
            <a:br>
              <a:rPr lang="en-US" dirty="0"/>
            </a:br>
            <a:r>
              <a:rPr lang="en-US" dirty="0"/>
              <a:t>training &amp; jobs</a:t>
            </a:r>
          </a:p>
        </p:txBody>
      </p:sp>
      <p:pic>
        <p:nvPicPr>
          <p:cNvPr id="3" name="Picture 2"/>
          <p:cNvPicPr>
            <a:picLocks noChangeAspect="1"/>
          </p:cNvPicPr>
          <p:nvPr/>
        </p:nvPicPr>
        <p:blipFill>
          <a:blip r:embed="rId4"/>
          <a:stretch>
            <a:fillRect/>
          </a:stretch>
        </p:blipFill>
        <p:spPr>
          <a:xfrm>
            <a:off x="543391" y="1600200"/>
            <a:ext cx="5705009" cy="4243094"/>
          </a:xfrm>
          <a:prstGeom prst="rect">
            <a:avLst/>
          </a:prstGeom>
        </p:spPr>
      </p:pic>
    </p:spTree>
    <p:extLst>
      <p:ext uri="{BB962C8B-B14F-4D97-AF65-F5344CB8AC3E}">
        <p14:creationId xmlns:p14="http://schemas.microsoft.com/office/powerpoint/2010/main" val="357064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a:t>Outreach Materials</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 y="1219200"/>
            <a:ext cx="7440000" cy="468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934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90"/>
            <a:ext cx="9144000" cy="6854610"/>
          </a:xfrm>
          <a:prstGeom prst="rect">
            <a:avLst/>
          </a:prstGeom>
        </p:spPr>
      </p:pic>
      <p:sp>
        <p:nvSpPr>
          <p:cNvPr id="2" name="Title 1"/>
          <p:cNvSpPr>
            <a:spLocks noGrp="1"/>
          </p:cNvSpPr>
          <p:nvPr>
            <p:ph type="title"/>
          </p:nvPr>
        </p:nvSpPr>
        <p:spPr/>
        <p:txBody>
          <a:bodyPr/>
          <a:lstStyle/>
          <a:p>
            <a:r>
              <a:rPr lang="en-US"/>
              <a:t>Web API</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99" y="1208274"/>
            <a:ext cx="5482400" cy="4619149"/>
          </a:xfrm>
          <a:prstGeom prst="rect">
            <a:avLst/>
          </a:prstGeom>
        </p:spPr>
      </p:pic>
    </p:spTree>
    <p:extLst>
      <p:ext uri="{BB962C8B-B14F-4D97-AF65-F5344CB8AC3E}">
        <p14:creationId xmlns:p14="http://schemas.microsoft.com/office/powerpoint/2010/main" val="2259724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CareerOneStop Blog</a:t>
            </a:r>
          </a:p>
        </p:txBody>
      </p:sp>
      <p:sp>
        <p:nvSpPr>
          <p:cNvPr id="3" name="TextBox 2"/>
          <p:cNvSpPr txBox="1"/>
          <p:nvPr/>
        </p:nvSpPr>
        <p:spPr>
          <a:xfrm>
            <a:off x="6438134" y="2133600"/>
            <a:ext cx="2705866" cy="369332"/>
          </a:xfrm>
          <a:prstGeom prst="rect">
            <a:avLst/>
          </a:prstGeom>
          <a:noFill/>
        </p:spPr>
        <p:txBody>
          <a:bodyPr wrap="square" rtlCol="0">
            <a:spAutoFit/>
          </a:bodyPr>
          <a:lstStyle/>
          <a:p>
            <a:r>
              <a:rPr lang="en-US" dirty="0"/>
              <a:t> blog.CareerOneStop.org</a:t>
            </a:r>
          </a:p>
        </p:txBody>
      </p:sp>
      <p:pic>
        <p:nvPicPr>
          <p:cNvPr id="5" name="Picture 4"/>
          <p:cNvPicPr>
            <a:picLocks noChangeAspect="1"/>
          </p:cNvPicPr>
          <p:nvPr/>
        </p:nvPicPr>
        <p:blipFill>
          <a:blip r:embed="rId3"/>
          <a:stretch>
            <a:fillRect/>
          </a:stretch>
        </p:blipFill>
        <p:spPr>
          <a:xfrm>
            <a:off x="990600" y="1123305"/>
            <a:ext cx="3840000" cy="4608000"/>
          </a:xfrm>
          <a:prstGeom prst="rect">
            <a:avLst/>
          </a:prstGeom>
        </p:spPr>
      </p:pic>
    </p:spTree>
    <p:extLst>
      <p:ext uri="{BB962C8B-B14F-4D97-AF65-F5344CB8AC3E}">
        <p14:creationId xmlns:p14="http://schemas.microsoft.com/office/powerpoint/2010/main" val="3220557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4610"/>
          </a:xfrm>
          <a:prstGeom prst="rect">
            <a:avLst/>
          </a:prstGeom>
        </p:spPr>
      </p:pic>
      <p:sp>
        <p:nvSpPr>
          <p:cNvPr id="2" name="Title 1"/>
          <p:cNvSpPr>
            <a:spLocks noGrp="1"/>
          </p:cNvSpPr>
          <p:nvPr>
            <p:ph type="title"/>
          </p:nvPr>
        </p:nvSpPr>
        <p:spPr/>
        <p:txBody>
          <a:bodyPr/>
          <a:lstStyle/>
          <a:p>
            <a:r>
              <a:rPr lang="en-US" dirty="0"/>
              <a:t>CareerOneStop on Social Media</a:t>
            </a:r>
          </a:p>
        </p:txBody>
      </p:sp>
      <p:sp>
        <p:nvSpPr>
          <p:cNvPr id="3" name="Content Placeholder 2"/>
          <p:cNvSpPr>
            <a:spLocks noGrp="1"/>
          </p:cNvSpPr>
          <p:nvPr>
            <p:ph idx="1"/>
          </p:nvPr>
        </p:nvSpPr>
        <p:spPr>
          <a:xfrm>
            <a:off x="381000" y="1600200"/>
            <a:ext cx="8610600" cy="4525963"/>
          </a:xfrm>
        </p:spPr>
        <p:txBody>
          <a:bodyPr/>
          <a:lstStyle/>
          <a:p>
            <a:r>
              <a:rPr lang="en-US" sz="2800" dirty="0">
                <a:ea typeface="Verdana" pitchFamily="34" charset="0"/>
                <a:cs typeface="Verdana" pitchFamily="34" charset="0"/>
              </a:rPr>
              <a:t>Twitter:</a:t>
            </a:r>
            <a:r>
              <a:rPr lang="en-US" dirty="0">
                <a:ea typeface="Verdana" pitchFamily="34" charset="0"/>
                <a:cs typeface="Verdana" pitchFamily="34" charset="0"/>
              </a:rPr>
              <a:t> </a:t>
            </a:r>
            <a:r>
              <a:rPr lang="en-US" sz="1800" dirty="0">
                <a:ea typeface="Verdana" pitchFamily="34" charset="0"/>
                <a:cs typeface="Verdana" pitchFamily="34" charset="0"/>
                <a:hlinkClick r:id="rId3"/>
              </a:rPr>
              <a:t>https://twitter.com/Career1Stop</a:t>
            </a:r>
            <a:endParaRPr lang="en-US" sz="1800" dirty="0">
              <a:ea typeface="Verdana" pitchFamily="34" charset="0"/>
              <a:cs typeface="Verdana" pitchFamily="34" charset="0"/>
            </a:endParaRPr>
          </a:p>
          <a:p>
            <a:r>
              <a:rPr lang="en-US" sz="2800" dirty="0">
                <a:ea typeface="Verdana" pitchFamily="34" charset="0"/>
                <a:cs typeface="Verdana" pitchFamily="34" charset="0"/>
              </a:rPr>
              <a:t>LinkedIn: </a:t>
            </a:r>
            <a:r>
              <a:rPr lang="en-US" sz="1800" dirty="0">
                <a:ea typeface="Verdana" pitchFamily="34" charset="0"/>
                <a:cs typeface="Verdana" pitchFamily="34" charset="0"/>
                <a:hlinkClick r:id="rId4"/>
              </a:rPr>
              <a:t>https://www.linkedin.com/company/careeronestop</a:t>
            </a:r>
            <a:endParaRPr lang="en-US" sz="1800" dirty="0">
              <a:ea typeface="Verdana" pitchFamily="34" charset="0"/>
              <a:cs typeface="Verdana" pitchFamily="34" charset="0"/>
            </a:endParaRPr>
          </a:p>
          <a:p>
            <a:r>
              <a:rPr lang="en-US" sz="2800" dirty="0">
                <a:ea typeface="Verdana" pitchFamily="34" charset="0"/>
                <a:cs typeface="Verdana" pitchFamily="34" charset="0"/>
              </a:rPr>
              <a:t>Facebook:</a:t>
            </a:r>
            <a:r>
              <a:rPr lang="en-US" dirty="0">
                <a:ea typeface="Verdana" pitchFamily="34" charset="0"/>
                <a:cs typeface="Verdana" pitchFamily="34" charset="0"/>
              </a:rPr>
              <a:t> </a:t>
            </a:r>
            <a:r>
              <a:rPr lang="en-US" sz="1800" dirty="0">
                <a:ea typeface="Verdana" pitchFamily="34" charset="0"/>
                <a:cs typeface="Verdana" pitchFamily="34" charset="0"/>
                <a:hlinkClick r:id="rId5"/>
              </a:rPr>
              <a:t>https://www.facebook.com/CareerOneStop.org/</a:t>
            </a:r>
            <a:endParaRPr lang="en-US" sz="1800" dirty="0">
              <a:ea typeface="Verdana" pitchFamily="34" charset="0"/>
              <a:cs typeface="Verdana" pitchFamily="34" charset="0"/>
            </a:endParaRPr>
          </a:p>
          <a:p>
            <a:r>
              <a:rPr lang="en-US" sz="2800" dirty="0">
                <a:ea typeface="Verdana" pitchFamily="34" charset="0"/>
                <a:cs typeface="Verdana" pitchFamily="34" charset="0"/>
              </a:rPr>
              <a:t>Instagram:</a:t>
            </a:r>
            <a:r>
              <a:rPr lang="en-US" dirty="0">
                <a:ea typeface="Verdana" pitchFamily="34" charset="0"/>
                <a:cs typeface="Verdana" pitchFamily="34" charset="0"/>
              </a:rPr>
              <a:t> </a:t>
            </a:r>
            <a:r>
              <a:rPr lang="en-US" sz="1800" dirty="0">
                <a:hlinkClick r:id="rId6"/>
              </a:rPr>
              <a:t>https://www.instagram.com/careeronestop/</a:t>
            </a:r>
            <a:endParaRPr lang="en-US" sz="1800" dirty="0">
              <a:ea typeface="Verdana" pitchFamily="34" charset="0"/>
              <a:cs typeface="Verdana" pitchFamily="34" charset="0"/>
            </a:endParaRPr>
          </a:p>
          <a:p>
            <a:r>
              <a:rPr lang="en-US" sz="2800" dirty="0">
                <a:ea typeface="Verdana" pitchFamily="34" charset="0"/>
                <a:cs typeface="Verdana" pitchFamily="34" charset="0"/>
              </a:rPr>
              <a:t>Pinterest:</a:t>
            </a:r>
            <a:r>
              <a:rPr lang="en-US" dirty="0">
                <a:ea typeface="Verdana" pitchFamily="34" charset="0"/>
                <a:cs typeface="Verdana" pitchFamily="34" charset="0"/>
              </a:rPr>
              <a:t> </a:t>
            </a:r>
            <a:r>
              <a:rPr lang="en-US" sz="1800" dirty="0">
                <a:ea typeface="Verdana" pitchFamily="34" charset="0"/>
                <a:cs typeface="Verdana" pitchFamily="34" charset="0"/>
                <a:hlinkClick r:id="rId7"/>
              </a:rPr>
              <a:t>https://www.pinterest.com/CareerOneStop/</a:t>
            </a:r>
            <a:endParaRPr lang="en-US" sz="1800" dirty="0">
              <a:ea typeface="Verdana" pitchFamily="34" charset="0"/>
              <a:cs typeface="Verdana" pitchFamily="34" charset="0"/>
            </a:endParaRPr>
          </a:p>
          <a:p>
            <a:r>
              <a:rPr lang="en-US" sz="2800" dirty="0">
                <a:ea typeface="Verdana" pitchFamily="34" charset="0"/>
                <a:cs typeface="Verdana" pitchFamily="34" charset="0"/>
              </a:rPr>
              <a:t>YouTube:</a:t>
            </a:r>
            <a:r>
              <a:rPr lang="en-US" dirty="0">
                <a:ea typeface="Verdana" pitchFamily="34" charset="0"/>
                <a:cs typeface="Verdana" pitchFamily="34" charset="0"/>
              </a:rPr>
              <a:t> </a:t>
            </a:r>
            <a:r>
              <a:rPr lang="en-US" sz="1800" dirty="0">
                <a:ea typeface="Verdana" pitchFamily="34" charset="0"/>
                <a:cs typeface="Verdana" pitchFamily="34" charset="0"/>
                <a:hlinkClick r:id="rId8"/>
              </a:rPr>
              <a:t>https://www.youtube.com/user/CareerOneStop</a:t>
            </a:r>
            <a:endParaRPr lang="en-US" sz="1800" dirty="0">
              <a:ea typeface="Verdana" pitchFamily="34" charset="0"/>
              <a:cs typeface="Verdana" pitchFamily="34" charset="0"/>
            </a:endParaRPr>
          </a:p>
          <a:p>
            <a:pPr marL="0" indent="0">
              <a:buNone/>
            </a:pPr>
            <a:endParaRPr lang="en-US" sz="1800" dirty="0">
              <a:latin typeface="Verdana" pitchFamily="34" charset="0"/>
              <a:ea typeface="Verdana" pitchFamily="34" charset="0"/>
              <a:cs typeface="Verdana" pitchFamily="34" charset="0"/>
            </a:endParaRPr>
          </a:p>
          <a:p>
            <a:pPr marL="0" indent="0">
              <a:buNone/>
            </a:pPr>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513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Resources</a:t>
            </a:r>
          </a:p>
        </p:txBody>
      </p:sp>
      <p:sp>
        <p:nvSpPr>
          <p:cNvPr id="3" name="Rectangle 2"/>
          <p:cNvSpPr/>
          <p:nvPr/>
        </p:nvSpPr>
        <p:spPr>
          <a:xfrm>
            <a:off x="225778" y="1752600"/>
            <a:ext cx="8763000" cy="3243965"/>
          </a:xfrm>
          <a:prstGeom prst="rect">
            <a:avLst/>
          </a:prstGeom>
        </p:spPr>
        <p:txBody>
          <a:bodyPr wrap="square">
            <a:spAutoFit/>
          </a:bodyPr>
          <a:lstStyle/>
          <a:p>
            <a:pPr>
              <a:lnSpc>
                <a:spcPct val="80000"/>
              </a:lnSpc>
            </a:pPr>
            <a:r>
              <a:rPr lang="en-US" sz="1600" b="1" dirty="0">
                <a:latin typeface="Verdana" pitchFamily="34" charset="0"/>
                <a:ea typeface="Verdana" pitchFamily="34" charset="0"/>
                <a:cs typeface="Verdana" pitchFamily="34" charset="0"/>
              </a:rPr>
              <a:t>U.S. Department of Labor Employment &amp; Training Administration: </a:t>
            </a:r>
            <a:r>
              <a:rPr lang="en-US" sz="1600" dirty="0">
                <a:latin typeface="Verdana" pitchFamily="34" charset="0"/>
                <a:ea typeface="Verdana" pitchFamily="34" charset="0"/>
                <a:cs typeface="Verdana" pitchFamily="34" charset="0"/>
                <a:hlinkClick r:id="rId3"/>
              </a:rPr>
              <a:t>www.doleta.gov</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CareerOneStop: </a:t>
            </a:r>
            <a:r>
              <a:rPr lang="en-US" sz="1600" dirty="0">
                <a:latin typeface="Verdana" pitchFamily="34" charset="0"/>
                <a:ea typeface="Verdana" pitchFamily="34" charset="0"/>
                <a:cs typeface="Verdana" pitchFamily="34" charset="0"/>
                <a:hlinkClick r:id="rId4"/>
              </a:rPr>
              <a:t>www.careeronestop.org</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GetMyFuture: </a:t>
            </a:r>
            <a:r>
              <a:rPr lang="en-US" sz="1600" dirty="0">
                <a:latin typeface="Verdana" pitchFamily="34" charset="0"/>
                <a:ea typeface="Verdana" pitchFamily="34" charset="0"/>
                <a:cs typeface="Verdana" pitchFamily="34" charset="0"/>
                <a:hlinkClick r:id="rId5"/>
              </a:rPr>
              <a:t>www.GetMyFuture.org</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Credentials Center: </a:t>
            </a:r>
            <a:r>
              <a:rPr lang="en-US" sz="1600" dirty="0">
                <a:latin typeface="Verdana" pitchFamily="34" charset="0"/>
                <a:ea typeface="Verdana" pitchFamily="34" charset="0"/>
                <a:cs typeface="Verdana" pitchFamily="34" charset="0"/>
                <a:hlinkClick r:id="rId6"/>
              </a:rPr>
              <a:t>www.careeronestop.org/Credentials</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Business Center: </a:t>
            </a:r>
            <a:r>
              <a:rPr lang="en-US" sz="1600" dirty="0">
                <a:latin typeface="Verdana" pitchFamily="34" charset="0"/>
                <a:ea typeface="Verdana" pitchFamily="34" charset="0"/>
                <a:cs typeface="Verdana" pitchFamily="34" charset="0"/>
                <a:hlinkClick r:id="rId7"/>
              </a:rPr>
              <a:t>www.careeronestop.org/BusinessCenter</a:t>
            </a:r>
            <a:br>
              <a:rPr lang="en-US" sz="1600" b="1" dirty="0">
                <a:latin typeface="Verdana" pitchFamily="34" charset="0"/>
                <a:ea typeface="Verdana" pitchFamily="34" charset="0"/>
                <a:cs typeface="Verdana" pitchFamily="34" charset="0"/>
              </a:rPr>
            </a:br>
            <a:endParaRPr lang="en-US" sz="1600" b="1"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Veteran and Military Transition Center: </a:t>
            </a:r>
            <a:r>
              <a:rPr lang="en-US" sz="1600" dirty="0">
                <a:latin typeface="Verdana" panose="020B0604030504040204" pitchFamily="34" charset="0"/>
                <a:ea typeface="Verdana" panose="020B0604030504040204" pitchFamily="34" charset="0"/>
                <a:hlinkClick r:id="rId8"/>
              </a:rPr>
              <a:t>www.careeronestop.org/Veterans</a:t>
            </a:r>
            <a:br>
              <a:rPr lang="en-US" sz="1600" b="1" u="sng" dirty="0">
                <a:solidFill>
                  <a:schemeClr val="hlink"/>
                </a:solidFill>
                <a:latin typeface="Verdana" pitchFamily="34" charset="0"/>
                <a:ea typeface="Verdana" pitchFamily="34" charset="0"/>
                <a:cs typeface="Verdana" pitchFamily="34" charset="0"/>
              </a:rPr>
            </a:br>
            <a:endParaRPr lang="en-US" sz="1600" b="1" u="sng" dirty="0">
              <a:solidFill>
                <a:schemeClr val="hlink"/>
              </a:solidFill>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Competency Model: </a:t>
            </a:r>
            <a:r>
              <a:rPr lang="en-US" sz="1600" dirty="0">
                <a:latin typeface="Verdana" pitchFamily="34" charset="0"/>
                <a:ea typeface="Verdana" pitchFamily="34" charset="0"/>
                <a:cs typeface="Verdana" pitchFamily="34" charset="0"/>
                <a:hlinkClick r:id="rId9"/>
              </a:rPr>
              <a:t>www.careeronestop.org/CompetencyModel</a:t>
            </a:r>
            <a:endParaRPr lang="en-US" sz="1600" dirty="0">
              <a:latin typeface="Verdana" pitchFamily="34" charset="0"/>
              <a:ea typeface="Verdana" pitchFamily="34" charset="0"/>
              <a:cs typeface="Verdana" pitchFamily="34" charset="0"/>
            </a:endParaRPr>
          </a:p>
          <a:p>
            <a:pPr marL="609600" indent="-609600">
              <a:lnSpc>
                <a:spcPct val="80000"/>
              </a:lnSpc>
            </a:pPr>
            <a:endParaRPr lang="en-US" sz="1600" dirty="0">
              <a:latin typeface="Verdana" pitchFamily="34" charset="0"/>
              <a:ea typeface="Verdana" pitchFamily="34" charset="0"/>
              <a:cs typeface="Verdana" pitchFamily="34" charset="0"/>
            </a:endParaRPr>
          </a:p>
          <a:p>
            <a:pPr marL="609600" indent="-609600">
              <a:lnSpc>
                <a:spcPct val="80000"/>
              </a:lnSpc>
            </a:pPr>
            <a:r>
              <a:rPr lang="en-US" sz="1600" b="1" dirty="0">
                <a:latin typeface="Verdana" pitchFamily="34" charset="0"/>
                <a:ea typeface="Verdana" pitchFamily="34" charset="0"/>
                <a:cs typeface="Verdana" pitchFamily="34" charset="0"/>
              </a:rPr>
              <a:t>mySkills myFuture: </a:t>
            </a:r>
            <a:r>
              <a:rPr lang="en-US" sz="1600" dirty="0">
                <a:latin typeface="Verdana" pitchFamily="34" charset="0"/>
                <a:ea typeface="Verdana" pitchFamily="34" charset="0"/>
                <a:cs typeface="Verdana" pitchFamily="34" charset="0"/>
                <a:hlinkClick r:id="rId10"/>
              </a:rPr>
              <a:t>www.mySkillsmyFuture.org</a:t>
            </a: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42359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
            <a:ext cx="9144000" cy="6854610"/>
          </a:xfrm>
          <a:prstGeom prst="rect">
            <a:avLst/>
          </a:prstGeom>
        </p:spPr>
      </p:pic>
      <p:sp>
        <p:nvSpPr>
          <p:cNvPr id="2" name="Title 1"/>
          <p:cNvSpPr>
            <a:spLocks noGrp="1"/>
          </p:cNvSpPr>
          <p:nvPr>
            <p:ph type="title"/>
          </p:nvPr>
        </p:nvSpPr>
        <p:spPr/>
        <p:txBody>
          <a:bodyPr/>
          <a:lstStyle/>
          <a:p>
            <a:r>
              <a:rPr lang="en-US" dirty="0"/>
              <a:t>Contact Us</a:t>
            </a:r>
          </a:p>
        </p:txBody>
      </p:sp>
      <p:sp>
        <p:nvSpPr>
          <p:cNvPr id="3" name="Rectangle 2"/>
          <p:cNvSpPr/>
          <p:nvPr/>
        </p:nvSpPr>
        <p:spPr>
          <a:xfrm>
            <a:off x="762000" y="1143000"/>
            <a:ext cx="7772400" cy="3108543"/>
          </a:xfrm>
          <a:prstGeom prst="rect">
            <a:avLst/>
          </a:prstGeom>
        </p:spPr>
        <p:txBody>
          <a:bodyPr wrap="square">
            <a:spAutoFit/>
          </a:bodyPr>
          <a:lstStyle/>
          <a:p>
            <a:br>
              <a:rPr lang="en-US" sz="2800" dirty="0"/>
            </a:br>
            <a:r>
              <a:rPr lang="en-US" sz="2800" dirty="0"/>
              <a:t>Contact CareerOneStop</a:t>
            </a:r>
          </a:p>
          <a:p>
            <a:pPr lvl="1"/>
            <a:r>
              <a:rPr lang="en-US" sz="2800" dirty="0"/>
              <a:t>E-mail: </a:t>
            </a:r>
            <a:r>
              <a:rPr lang="en-US" sz="2800" dirty="0">
                <a:hlinkClick r:id="rId4"/>
              </a:rPr>
              <a:t>info@CareerOneStop.org</a:t>
            </a:r>
            <a:endParaRPr lang="en-US" sz="2800" dirty="0"/>
          </a:p>
          <a:p>
            <a:pPr lvl="1"/>
            <a:endParaRPr lang="en-US" sz="2800" dirty="0"/>
          </a:p>
          <a:p>
            <a:pPr lvl="1"/>
            <a:endParaRPr lang="en-US" sz="2800" dirty="0"/>
          </a:p>
          <a:p>
            <a:r>
              <a:rPr lang="en-US" sz="2800" dirty="0"/>
              <a:t>US2-JOBS Toll-Free Help Line</a:t>
            </a:r>
          </a:p>
          <a:p>
            <a:pPr lvl="1"/>
            <a:r>
              <a:rPr lang="en-US" sz="2800" dirty="0"/>
              <a:t>1-877-US2-JOBS (TTY: 1-877-889-5627)</a:t>
            </a:r>
          </a:p>
        </p:txBody>
      </p:sp>
    </p:spTree>
    <p:extLst>
      <p:ext uri="{BB962C8B-B14F-4D97-AF65-F5344CB8AC3E}">
        <p14:creationId xmlns:p14="http://schemas.microsoft.com/office/powerpoint/2010/main" val="225972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0"/>
            <a:ext cx="9144000" cy="6854610"/>
          </a:xfrm>
          <a:prstGeom prst="rect">
            <a:avLst/>
          </a:prstGeom>
        </p:spPr>
      </p:pic>
      <p:sp>
        <p:nvSpPr>
          <p:cNvPr id="2" name="Title 1"/>
          <p:cNvSpPr>
            <a:spLocks noGrp="1"/>
          </p:cNvSpPr>
          <p:nvPr>
            <p:ph type="title"/>
          </p:nvPr>
        </p:nvSpPr>
        <p:spPr/>
        <p:txBody>
          <a:bodyPr/>
          <a:lstStyle/>
          <a:p>
            <a:r>
              <a:rPr lang="en-US" dirty="0"/>
              <a:t>Spanish</a:t>
            </a:r>
          </a:p>
        </p:txBody>
      </p:sp>
      <p:pic>
        <p:nvPicPr>
          <p:cNvPr id="3" name="Picture 2"/>
          <p:cNvPicPr>
            <a:picLocks noChangeAspect="1"/>
          </p:cNvPicPr>
          <p:nvPr/>
        </p:nvPicPr>
        <p:blipFill>
          <a:blip r:embed="rId4"/>
          <a:stretch>
            <a:fillRect/>
          </a:stretch>
        </p:blipFill>
        <p:spPr>
          <a:xfrm>
            <a:off x="1737836" y="1417638"/>
            <a:ext cx="5668328" cy="4238149"/>
          </a:xfrm>
          <a:prstGeom prst="rect">
            <a:avLst/>
          </a:prstGeom>
        </p:spPr>
      </p:pic>
    </p:spTree>
    <p:extLst>
      <p:ext uri="{BB962C8B-B14F-4D97-AF65-F5344CB8AC3E}">
        <p14:creationId xmlns:p14="http://schemas.microsoft.com/office/powerpoint/2010/main" val="147260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Credential Toolkit</a:t>
            </a:r>
          </a:p>
        </p:txBody>
      </p:sp>
      <p:pic>
        <p:nvPicPr>
          <p:cNvPr id="7" name="Picture 6"/>
          <p:cNvPicPr>
            <a:picLocks noChangeAspect="1"/>
          </p:cNvPicPr>
          <p:nvPr/>
        </p:nvPicPr>
        <p:blipFill>
          <a:blip r:embed="rId4"/>
          <a:stretch>
            <a:fillRect/>
          </a:stretch>
        </p:blipFill>
        <p:spPr>
          <a:xfrm>
            <a:off x="619506" y="1120445"/>
            <a:ext cx="7904988" cy="4613720"/>
          </a:xfrm>
          <a:prstGeom prst="rect">
            <a:avLst/>
          </a:prstGeom>
        </p:spPr>
      </p:pic>
    </p:spTree>
    <p:extLst>
      <p:ext uri="{BB962C8B-B14F-4D97-AF65-F5344CB8AC3E}">
        <p14:creationId xmlns:p14="http://schemas.microsoft.com/office/powerpoint/2010/main" val="347695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Mobile Tools</a:t>
            </a:r>
          </a:p>
        </p:txBody>
      </p:sp>
      <p:pic>
        <p:nvPicPr>
          <p:cNvPr id="5" name="Picture 4"/>
          <p:cNvPicPr>
            <a:picLocks noChangeAspect="1"/>
          </p:cNvPicPr>
          <p:nvPr/>
        </p:nvPicPr>
        <p:blipFill>
          <a:blip r:embed="rId4"/>
          <a:stretch>
            <a:fillRect/>
          </a:stretch>
        </p:blipFill>
        <p:spPr>
          <a:xfrm>
            <a:off x="360482" y="1060903"/>
            <a:ext cx="5542598" cy="4342924"/>
          </a:xfrm>
          <a:prstGeom prst="rect">
            <a:avLst/>
          </a:prstGeom>
        </p:spPr>
      </p:pic>
      <p:pic>
        <p:nvPicPr>
          <p:cNvPr id="6" name="Picture 5"/>
          <p:cNvPicPr>
            <a:picLocks noChangeAspect="1"/>
          </p:cNvPicPr>
          <p:nvPr/>
        </p:nvPicPr>
        <p:blipFill>
          <a:blip r:embed="rId5"/>
          <a:stretch>
            <a:fillRect/>
          </a:stretch>
        </p:blipFill>
        <p:spPr>
          <a:xfrm>
            <a:off x="3067050" y="4267200"/>
            <a:ext cx="6076950" cy="1552575"/>
          </a:xfrm>
          <a:prstGeom prst="rect">
            <a:avLst/>
          </a:prstGeom>
        </p:spPr>
      </p:pic>
    </p:spTree>
    <p:extLst>
      <p:ext uri="{BB962C8B-B14F-4D97-AF65-F5344CB8AC3E}">
        <p14:creationId xmlns:p14="http://schemas.microsoft.com/office/powerpoint/2010/main" val="266879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9" y="0"/>
            <a:ext cx="9144000" cy="6854610"/>
          </a:xfrm>
          <a:prstGeom prst="rect">
            <a:avLst/>
          </a:prstGeom>
        </p:spPr>
      </p:pic>
      <p:sp>
        <p:nvSpPr>
          <p:cNvPr id="2" name="Title 1"/>
          <p:cNvSpPr>
            <a:spLocks noGrp="1"/>
          </p:cNvSpPr>
          <p:nvPr>
            <p:ph type="title"/>
          </p:nvPr>
        </p:nvSpPr>
        <p:spPr/>
        <p:txBody>
          <a:bodyPr/>
          <a:lstStyle/>
          <a:p>
            <a:r>
              <a:rPr lang="en-US" dirty="0"/>
              <a:t>Resources For…</a:t>
            </a:r>
          </a:p>
        </p:txBody>
      </p:sp>
      <p:sp>
        <p:nvSpPr>
          <p:cNvPr id="3" name="TextBox 2"/>
          <p:cNvSpPr txBox="1"/>
          <p:nvPr/>
        </p:nvSpPr>
        <p:spPr>
          <a:xfrm>
            <a:off x="4419600" y="2095500"/>
            <a:ext cx="4191000" cy="1200329"/>
          </a:xfrm>
          <a:prstGeom prst="rect">
            <a:avLst/>
          </a:prstGeom>
          <a:noFill/>
        </p:spPr>
        <p:txBody>
          <a:bodyPr wrap="square" rtlCol="0">
            <a:spAutoFit/>
          </a:bodyPr>
          <a:lstStyle/>
          <a:p>
            <a:r>
              <a:rPr lang="en-US" sz="2400" dirty="0"/>
              <a:t>CareerOneStop offers resources targeted just for each of the audiences to the left!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684" y="1219201"/>
            <a:ext cx="2562225" cy="4648200"/>
          </a:xfrm>
          <a:prstGeom prst="rect">
            <a:avLst/>
          </a:prstGeom>
        </p:spPr>
      </p:pic>
      <p:sp>
        <p:nvSpPr>
          <p:cNvPr id="6" name="Rectangle 5"/>
          <p:cNvSpPr/>
          <p:nvPr/>
        </p:nvSpPr>
        <p:spPr>
          <a:xfrm>
            <a:off x="990600" y="5257800"/>
            <a:ext cx="34290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95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228600" y="4953000"/>
            <a:ext cx="2590799" cy="1519903"/>
          </a:xfrm>
          <a:prstGeom prst="rect">
            <a:avLst/>
          </a:prstGeom>
          <a:noFill/>
          <a:ln w="9525">
            <a:noFill/>
            <a:miter lim="800000"/>
            <a:headEnd/>
            <a:tailEnd/>
          </a:ln>
        </p:spPr>
        <p:txBody>
          <a:bodyPr wrap="square">
            <a:spAutoFit/>
          </a:bodyPr>
          <a:lstStyle/>
          <a:p>
            <a:pPr algn="ctr">
              <a:lnSpc>
                <a:spcPct val="150000"/>
              </a:lnSpc>
              <a:spcBef>
                <a:spcPct val="50000"/>
              </a:spcBef>
              <a:spcAft>
                <a:spcPts val="600"/>
              </a:spcAft>
            </a:pPr>
            <a:r>
              <a:rPr lang="en-US" sz="1600" b="1" dirty="0">
                <a:solidFill>
                  <a:schemeClr val="bg1"/>
                </a:solidFill>
                <a:latin typeface="Verdana"/>
                <a:cs typeface="Verdana"/>
              </a:rPr>
              <a:t>Resources and tools for workforce analysis and development</a:t>
            </a:r>
          </a:p>
        </p:txBody>
      </p:sp>
      <p:sp>
        <p:nvSpPr>
          <p:cNvPr id="8" name="Title 7"/>
          <p:cNvSpPr>
            <a:spLocks noGrp="1"/>
          </p:cNvSpPr>
          <p:nvPr>
            <p:ph type="ctrTitle"/>
          </p:nvPr>
        </p:nvSpPr>
        <p:spPr/>
        <p:txBody>
          <a:bodyPr/>
          <a:lstStyle/>
          <a:p>
            <a:endParaRPr lang="en-US"/>
          </a:p>
        </p:txBody>
      </p:sp>
      <p:sp>
        <p:nvSpPr>
          <p:cNvPr id="9" name="Subtitle 8"/>
          <p:cNvSpPr>
            <a:spLocks noGrp="1"/>
          </p:cNvSpPr>
          <p:nvPr>
            <p:ph type="subTitle" idx="1"/>
          </p:nvPr>
        </p:nvSpPr>
        <p:spPr/>
        <p:txBody>
          <a:bodyPr/>
          <a:lstStyle/>
          <a:p>
            <a:endParaRPr lang="en-US" dirty="0"/>
          </a:p>
        </p:txBody>
      </p:sp>
      <p:pic>
        <p:nvPicPr>
          <p:cNvPr id="10" name="Picture 9"/>
          <p:cNvPicPr>
            <a:picLocks noChangeAspect="1"/>
          </p:cNvPicPr>
          <p:nvPr/>
        </p:nvPicPr>
        <p:blipFill>
          <a:blip r:embed="rId3"/>
          <a:stretch>
            <a:fillRect/>
          </a:stretch>
        </p:blipFill>
        <p:spPr>
          <a:xfrm>
            <a:off x="-38101" y="1425892"/>
            <a:ext cx="9041130" cy="4920615"/>
          </a:xfrm>
          <a:prstGeom prst="rect">
            <a:avLst/>
          </a:prstGeom>
        </p:spPr>
      </p:pic>
      <p:pic>
        <p:nvPicPr>
          <p:cNvPr id="12" name="Picture 11"/>
          <p:cNvPicPr>
            <a:picLocks noChangeAspect="1"/>
          </p:cNvPicPr>
          <p:nvPr/>
        </p:nvPicPr>
        <p:blipFill>
          <a:blip r:embed="rId4"/>
          <a:stretch>
            <a:fillRect/>
          </a:stretch>
        </p:blipFill>
        <p:spPr>
          <a:xfrm>
            <a:off x="85725" y="53975"/>
            <a:ext cx="8972550" cy="1400175"/>
          </a:xfrm>
          <a:prstGeom prst="rect">
            <a:avLst/>
          </a:prstGeom>
        </p:spPr>
      </p:pic>
      <p:sp>
        <p:nvSpPr>
          <p:cNvPr id="13" name="TextBox 12"/>
          <p:cNvSpPr txBox="1"/>
          <p:nvPr/>
        </p:nvSpPr>
        <p:spPr>
          <a:xfrm>
            <a:off x="85725" y="6422617"/>
            <a:ext cx="8917304" cy="400110"/>
          </a:xfrm>
          <a:prstGeom prst="rect">
            <a:avLst/>
          </a:prstGeom>
          <a:solidFill>
            <a:srgbClr val="C00000"/>
          </a:solidFill>
        </p:spPr>
        <p:txBody>
          <a:bodyPr wrap="square" rtlCol="0">
            <a:spAutoFit/>
          </a:bodyPr>
          <a:lstStyle/>
          <a:p>
            <a:pPr algn="ctr"/>
            <a:r>
              <a:rPr lang="en-US" sz="2000" b="1" dirty="0">
                <a:solidFill>
                  <a:schemeClr val="bg1"/>
                </a:solidFill>
              </a:rPr>
              <a:t>www.CareerOneStop.org/Credentials</a:t>
            </a:r>
          </a:p>
        </p:txBody>
      </p:sp>
    </p:spTree>
    <p:extLst>
      <p:ext uri="{BB962C8B-B14F-4D97-AF65-F5344CB8AC3E}">
        <p14:creationId xmlns:p14="http://schemas.microsoft.com/office/powerpoint/2010/main" val="258602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interior_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 y="194449"/>
            <a:ext cx="9144000" cy="6854610"/>
          </a:xfrm>
          <a:prstGeom prst="rect">
            <a:avLst/>
          </a:prstGeom>
        </p:spPr>
      </p:pic>
      <p:sp>
        <p:nvSpPr>
          <p:cNvPr id="2" name="Title 1"/>
          <p:cNvSpPr>
            <a:spLocks noGrp="1"/>
          </p:cNvSpPr>
          <p:nvPr>
            <p:ph type="title"/>
          </p:nvPr>
        </p:nvSpPr>
        <p:spPr/>
        <p:txBody>
          <a:bodyPr/>
          <a:lstStyle/>
          <a:p>
            <a:r>
              <a:rPr lang="en-US" dirty="0" err="1"/>
              <a:t>CareerOneStop</a:t>
            </a:r>
            <a:endParaRPr lang="en-US" dirty="0"/>
          </a:p>
        </p:txBody>
      </p:sp>
      <p:pic>
        <p:nvPicPr>
          <p:cNvPr id="3" name="Picture 2"/>
          <p:cNvPicPr>
            <a:picLocks noChangeAspect="1"/>
          </p:cNvPicPr>
          <p:nvPr/>
        </p:nvPicPr>
        <p:blipFill>
          <a:blip r:embed="rId4"/>
          <a:stretch>
            <a:fillRect/>
          </a:stretch>
        </p:blipFill>
        <p:spPr>
          <a:xfrm>
            <a:off x="129656" y="-80768"/>
            <a:ext cx="8926640" cy="5783961"/>
          </a:xfrm>
          <a:prstGeom prst="rect">
            <a:avLst/>
          </a:prstGeom>
        </p:spPr>
      </p:pic>
      <p:sp>
        <p:nvSpPr>
          <p:cNvPr id="5" name="Oval 4"/>
          <p:cNvSpPr/>
          <p:nvPr/>
        </p:nvSpPr>
        <p:spPr>
          <a:xfrm>
            <a:off x="481173" y="1281462"/>
            <a:ext cx="424720" cy="4420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0703" y="1281462"/>
            <a:ext cx="272320" cy="400110"/>
          </a:xfrm>
          <a:prstGeom prst="rect">
            <a:avLst/>
          </a:prstGeom>
          <a:noFill/>
        </p:spPr>
        <p:txBody>
          <a:bodyPr wrap="square" rtlCol="0">
            <a:spAutoFit/>
          </a:bodyPr>
          <a:lstStyle/>
          <a:p>
            <a:r>
              <a:rPr lang="en-US" sz="2000" b="1" dirty="0">
                <a:solidFill>
                  <a:srgbClr val="C00000"/>
                </a:solidFill>
              </a:rPr>
              <a:t>1</a:t>
            </a:r>
          </a:p>
        </p:txBody>
      </p:sp>
      <p:sp>
        <p:nvSpPr>
          <p:cNvPr id="8" name="Oval 7"/>
          <p:cNvSpPr/>
          <p:nvPr/>
        </p:nvSpPr>
        <p:spPr>
          <a:xfrm>
            <a:off x="2851880" y="3289797"/>
            <a:ext cx="424720" cy="4420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sp>
        <p:nvSpPr>
          <p:cNvPr id="9" name="TextBox 8"/>
          <p:cNvSpPr txBox="1"/>
          <p:nvPr/>
        </p:nvSpPr>
        <p:spPr>
          <a:xfrm>
            <a:off x="2901410" y="3289797"/>
            <a:ext cx="272320" cy="400110"/>
          </a:xfrm>
          <a:prstGeom prst="rect">
            <a:avLst/>
          </a:prstGeom>
          <a:noFill/>
        </p:spPr>
        <p:txBody>
          <a:bodyPr wrap="square" rtlCol="0">
            <a:spAutoFit/>
          </a:bodyPr>
          <a:lstStyle/>
          <a:p>
            <a:r>
              <a:rPr lang="en-US" sz="2000" b="1" dirty="0">
                <a:solidFill>
                  <a:srgbClr val="C00000"/>
                </a:solidFill>
              </a:rPr>
              <a:t>3</a:t>
            </a:r>
          </a:p>
        </p:txBody>
      </p:sp>
      <p:sp>
        <p:nvSpPr>
          <p:cNvPr id="10" name="Oval 9"/>
          <p:cNvSpPr/>
          <p:nvPr/>
        </p:nvSpPr>
        <p:spPr>
          <a:xfrm>
            <a:off x="3284306" y="1017528"/>
            <a:ext cx="424720" cy="4420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sp>
        <p:nvSpPr>
          <p:cNvPr id="11" name="TextBox 10"/>
          <p:cNvSpPr txBox="1"/>
          <p:nvPr/>
        </p:nvSpPr>
        <p:spPr>
          <a:xfrm>
            <a:off x="3333836" y="1017528"/>
            <a:ext cx="272320" cy="400110"/>
          </a:xfrm>
          <a:prstGeom prst="rect">
            <a:avLst/>
          </a:prstGeom>
          <a:noFill/>
        </p:spPr>
        <p:txBody>
          <a:bodyPr wrap="square" rtlCol="0">
            <a:spAutoFit/>
          </a:bodyPr>
          <a:lstStyle/>
          <a:p>
            <a:r>
              <a:rPr lang="en-US" sz="2000" b="1" dirty="0">
                <a:solidFill>
                  <a:srgbClr val="C00000"/>
                </a:solidFill>
              </a:rPr>
              <a:t>2</a:t>
            </a:r>
          </a:p>
        </p:txBody>
      </p:sp>
      <p:sp>
        <p:nvSpPr>
          <p:cNvPr id="7" name="TextBox 6"/>
          <p:cNvSpPr txBox="1"/>
          <p:nvPr/>
        </p:nvSpPr>
        <p:spPr>
          <a:xfrm>
            <a:off x="4572000" y="5708681"/>
            <a:ext cx="4310920" cy="369332"/>
          </a:xfrm>
          <a:prstGeom prst="rect">
            <a:avLst/>
          </a:prstGeom>
          <a:noFill/>
        </p:spPr>
        <p:txBody>
          <a:bodyPr wrap="square" rtlCol="0">
            <a:spAutoFit/>
          </a:bodyPr>
          <a:lstStyle/>
          <a:p>
            <a:pPr algn="r"/>
            <a:r>
              <a:rPr lang="en-US" dirty="0"/>
              <a:t>www.CareerOneStop.org/Credentials</a:t>
            </a:r>
          </a:p>
        </p:txBody>
      </p:sp>
    </p:spTree>
    <p:extLst>
      <p:ext uri="{BB962C8B-B14F-4D97-AF65-F5344CB8AC3E}">
        <p14:creationId xmlns:p14="http://schemas.microsoft.com/office/powerpoint/2010/main" val="4082956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059FB3D7716346BB7C7807BEA7CC68" ma:contentTypeVersion="0" ma:contentTypeDescription="Create a new document." ma:contentTypeScope="" ma:versionID="53b7f1a0ed360a7ac33e5adee2c77308">
  <xsd:schema xmlns:xsd="http://www.w3.org/2001/XMLSchema" xmlns:p="http://schemas.microsoft.com/office/2006/metadata/properties" xmlns:ns2="http://schemas.microsoft.com/sharepoint/v3/fields" targetNamespace="http://schemas.microsoft.com/office/2006/metadata/properties" ma:root="true" ma:fieldsID="5998e4236271c84b2c0d3fab31fccdd7" ns2:_="">
    <xsd:import namespace="http://schemas.microsoft.com/sharepoint/v3/fields"/>
    <xsd:element name="properties">
      <xsd:complexType>
        <xsd:sequence>
          <xsd:element name="documentManagement">
            <xsd:complexType>
              <xsd:all>
                <xsd:element ref="ns2:_Status" minOccurs="0"/>
              </xsd:all>
            </xsd:complexType>
          </xsd:element>
        </xsd:sequence>
      </xsd:complex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86494C7-F371-4CD4-9B49-CD224CCB4790}">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term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F32BDA25-3A15-492F-A07D-421F108B22C4}">
  <ds:schemaRefs>
    <ds:schemaRef ds:uri="http://schemas.microsoft.com/sharepoint/v3/contenttype/forms"/>
  </ds:schemaRefs>
</ds:datastoreItem>
</file>

<file path=customXml/itemProps3.xml><?xml version="1.0" encoding="utf-8"?>
<ds:datastoreItem xmlns:ds="http://schemas.openxmlformats.org/officeDocument/2006/customXml" ds:itemID="{02FDA56C-C863-4C11-90F1-87E616AF2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231</TotalTime>
  <Words>1587</Words>
  <Application>Microsoft Office PowerPoint</Application>
  <PresentationFormat>On-screen Show (4:3)</PresentationFormat>
  <Paragraphs>219</Paragraphs>
  <Slides>35</Slides>
  <Notes>32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Tahoma</vt:lpstr>
      <vt:lpstr>Verdana</vt:lpstr>
      <vt:lpstr>Office Theme</vt:lpstr>
      <vt:lpstr>PowerPoint Presentation</vt:lpstr>
      <vt:lpstr>About CareerOneStop</vt:lpstr>
      <vt:lpstr>Your source for career exploration,  training &amp; jobs</vt:lpstr>
      <vt:lpstr>Spanish</vt:lpstr>
      <vt:lpstr>Credential Toolkit</vt:lpstr>
      <vt:lpstr>Mobile Tools</vt:lpstr>
      <vt:lpstr>Resources For…</vt:lpstr>
      <vt:lpstr>PowerPoint Presentation</vt:lpstr>
      <vt:lpstr>CareerOneStop</vt:lpstr>
      <vt:lpstr>PowerPoint Presentation</vt:lpstr>
      <vt:lpstr>Section: Training Options</vt:lpstr>
      <vt:lpstr>Section: Afford Training</vt:lpstr>
      <vt:lpstr>Section: Find Your Path</vt:lpstr>
      <vt:lpstr>Section: Toolkit</vt:lpstr>
      <vt:lpstr>Section: Toolkit Local Training Finder</vt:lpstr>
      <vt:lpstr>Section: Toolkit Local Training Finder Results</vt:lpstr>
      <vt:lpstr>Section: Toolkit Certification Finder</vt:lpstr>
      <vt:lpstr>Section: Toolkit Certification Finder Results</vt:lpstr>
      <vt:lpstr>Section: Toolkit License Finder</vt:lpstr>
      <vt:lpstr>Section: Toolkit License Finder Results License Finder Results</vt:lpstr>
      <vt:lpstr>Section: Toolkit Tools and Technology Finder</vt:lpstr>
      <vt:lpstr>Section: Toolkit Tools and Technology Finder Results</vt:lpstr>
      <vt:lpstr>Section: Toolkit Professional Association Finder</vt:lpstr>
      <vt:lpstr>Section: Toolkit Professional Association Finder Results</vt:lpstr>
      <vt:lpstr>Section: Toolkit Job Finder</vt:lpstr>
      <vt:lpstr>Section: Toolkit Job Finder Results</vt:lpstr>
      <vt:lpstr>Section: Toolkit American Job Center Finder</vt:lpstr>
      <vt:lpstr>Section: Toolkit American Job Center Finder Results</vt:lpstr>
      <vt:lpstr>News</vt:lpstr>
      <vt:lpstr>Outreach Materials</vt:lpstr>
      <vt:lpstr>Web API</vt:lpstr>
      <vt:lpstr>CareerOneStop Blog</vt:lpstr>
      <vt:lpstr>CareerOneStop on Social Media</vt:lpstr>
      <vt:lpstr>Resources</vt:lpstr>
      <vt:lpstr>Contact Us</vt:lpstr>
    </vt:vector>
  </TitlesOfParts>
  <Company>DEED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 Redesigned PPT</dc:title>
  <dc:creator>kelly tenner</dc:creator>
  <cp:lastModifiedBy>Tenner, Kelly (DEED)</cp:lastModifiedBy>
  <cp:revision>55</cp:revision>
  <cp:lastPrinted>2015-03-11T17:31:05Z</cp:lastPrinted>
  <dcterms:created xsi:type="dcterms:W3CDTF">2015-03-05T17:13:06Z</dcterms:created>
  <dcterms:modified xsi:type="dcterms:W3CDTF">2023-02-08T18:58:49Z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0x010100B1059FB3D7716346BB7C7807BEA7CC68</vt:lpwstr>
  </property>
</Properties>
</file>