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9" r:id="rId5"/>
    <p:sldId id="257" r:id="rId6"/>
    <p:sldId id="297" r:id="rId7"/>
    <p:sldId id="296" r:id="rId8"/>
    <p:sldId id="294" r:id="rId9"/>
    <p:sldId id="298" r:id="rId10"/>
    <p:sldId id="293" r:id="rId11"/>
    <p:sldId id="292" r:id="rId12"/>
    <p:sldId id="291" r:id="rId13"/>
    <p:sldId id="290" r:id="rId14"/>
    <p:sldId id="295" r:id="rId15"/>
    <p:sldId id="302" r:id="rId16"/>
    <p:sldId id="301" r:id="rId17"/>
    <p:sldId id="300" r:id="rId18"/>
    <p:sldId id="299" r:id="rId19"/>
    <p:sldId id="282" r:id="rId20"/>
    <p:sldId id="281" r:id="rId21"/>
    <p:sldId id="273" r:id="rId22"/>
    <p:sldId id="287" r:id="rId23"/>
    <p:sldId id="303" r:id="rId24"/>
    <p:sldId id="304" r:id="rId25"/>
    <p:sldId id="305" r:id="rId26"/>
    <p:sldId id="27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48" autoAdjust="0"/>
  </p:normalViewPr>
  <p:slideViewPr>
    <p:cSldViewPr>
      <p:cViewPr varScale="1">
        <p:scale>
          <a:sx n="67" d="100"/>
          <a:sy n="67" d="100"/>
        </p:scale>
        <p:origin x="287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526AFA-41A1-47DC-AA95-5924677FE7FB}" type="datetimeFigureOut">
              <a:rPr lang="en-US" smtClean="0"/>
              <a:t>2/8/2023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6FBFDB-C426-4434-9683-C77164F178CC}" type="slidenum">
              <a:rPr lang="en-US" smtClean="0"/>
              <a:t>‹#›</a:t>
            </a:fld>
            <a:endParaRPr lang="en-US" dirty="0"/>
          </a:p>
        </p:txBody>
      </p:sp>
    </p:spTree>
    <p:extLst>
      <p:ext uri="{BB962C8B-B14F-4D97-AF65-F5344CB8AC3E}">
        <p14:creationId xmlns:p14="http://schemas.microsoft.com/office/powerpoint/2010/main" val="86158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careeronestop.org/outreach/other-resources.aspx" TargetMode="External"/><Relationship Id="rId3" Type="http://schemas.openxmlformats.org/officeDocument/2006/relationships/hyperlink" Target="http://www.careeronestop.org/outreach/job-seekers.aspx" TargetMode="External"/><Relationship Id="rId7" Type="http://schemas.openxmlformats.org/officeDocument/2006/relationships/hyperlink" Target="http://www.careeronestop.org/outreach/counselors.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careeronestop.org/outreach/veterans.aspx" TargetMode="External"/><Relationship Id="rId5" Type="http://schemas.openxmlformats.org/officeDocument/2006/relationships/hyperlink" Target="http://www.careeronestop.org/outreach/students.aspx" TargetMode="External"/><Relationship Id="rId4" Type="http://schemas.openxmlformats.org/officeDocument/2006/relationships/hyperlink" Target="http://www.careeronestop.org/outreach/businesses.aspx" TargetMode="External"/><Relationship Id="rId9" Type="http://schemas.openxmlformats.org/officeDocument/2006/relationships/hyperlink" Target="http://www.careeronestop.org/outreach/spanish.asp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Welcome to the </a:t>
            </a:r>
            <a:r>
              <a:rPr lang="en-US" dirty="0" err="1"/>
              <a:t>Powerpoint</a:t>
            </a:r>
            <a:r>
              <a:rPr lang="en-US" dirty="0"/>
              <a:t> presentation on GetMyFuture.org</a:t>
            </a:r>
          </a:p>
          <a:p>
            <a:pPr eaLnBrk="1" hangingPunct="1"/>
            <a:endParaRPr lang="en-US" dirty="0"/>
          </a:p>
          <a:p>
            <a:pPr eaLnBrk="1" hangingPunct="1"/>
            <a:r>
              <a:rPr lang="en-US" dirty="0"/>
              <a:t>CareerOneStop is sponsored by the U.S. Department of Labor Employment and Training Administration (ETA).  This presentation is intended to provide you with brief information on ETA initiatives and its sponsored electronic tools to assist you and your organization in developing talent and becoming competitive leaders for the 21</a:t>
            </a:r>
            <a:r>
              <a:rPr lang="en-US" baseline="30000" dirty="0"/>
              <a:t>st</a:t>
            </a:r>
            <a:r>
              <a:rPr lang="en-US" dirty="0"/>
              <a:t> century.</a:t>
            </a:r>
          </a:p>
          <a:p>
            <a:pPr eaLnBrk="1" hangingPunct="1"/>
            <a:endParaRPr lang="en-US" dirty="0"/>
          </a:p>
          <a:p>
            <a:pPr eaLnBrk="1" hangingPunct="1"/>
            <a:r>
              <a:rPr lang="en-US" dirty="0"/>
              <a:t>This presentation is focused on </a:t>
            </a:r>
            <a:r>
              <a:rPr lang="en-US" dirty="0" err="1"/>
              <a:t>GetMyFuture</a:t>
            </a:r>
            <a:r>
              <a:rPr lang="en-US" dirty="0"/>
              <a:t>.  I will:</a:t>
            </a:r>
          </a:p>
          <a:p>
            <a:pPr marL="171450" indent="-171450" eaLnBrk="1" hangingPunct="1">
              <a:buFont typeface="Arial" panose="020B0604020202020204" pitchFamily="34" charset="0"/>
              <a:buChar char="•"/>
            </a:pPr>
            <a:r>
              <a:rPr lang="en-US" dirty="0"/>
              <a:t>Introduce you to the U.S. Department of Labor Employment and Training Sponsored</a:t>
            </a:r>
            <a:r>
              <a:rPr lang="en-US" baseline="0" dirty="0"/>
              <a:t> Website www.GetMyFuture.org</a:t>
            </a:r>
          </a:p>
          <a:p>
            <a:pPr marL="171450" indent="-171450" eaLnBrk="1" hangingPunct="1">
              <a:buFont typeface="Arial" panose="020B0604020202020204" pitchFamily="34" charset="0"/>
              <a:buChar char="•"/>
            </a:pPr>
            <a:r>
              <a:rPr lang="en-US" baseline="0" dirty="0"/>
              <a:t>Give you tools to help youth age 16-24 find education, training, and careers</a:t>
            </a:r>
          </a:p>
          <a:p>
            <a:pPr marL="171450" indent="-171450" eaLnBrk="1" hangingPunct="1">
              <a:buFont typeface="Arial" panose="020B0604020202020204" pitchFamily="34" charset="0"/>
              <a:buChar char="•"/>
            </a:pPr>
            <a:r>
              <a:rPr lang="en-US" baseline="0" dirty="0"/>
              <a:t>Help youth deal with barriers to education and employment</a:t>
            </a:r>
            <a:endParaRPr lang="en-US" dirty="0"/>
          </a:p>
          <a:p>
            <a:pPr eaLnBrk="1" hangingPunct="1"/>
            <a:endParaRPr lang="en-US" dirty="0"/>
          </a:p>
          <a:p>
            <a:pPr eaLnBrk="1" hangingPunct="1"/>
            <a:r>
              <a:rPr lang="en-US" dirty="0"/>
              <a:t>By the end of this presentation, you will gain valuable knowledge, resources, and tools</a:t>
            </a:r>
            <a:r>
              <a:rPr lang="en-US" baseline="0" dirty="0"/>
              <a:t> regarding the </a:t>
            </a:r>
            <a:r>
              <a:rPr lang="en-US" baseline="0" dirty="0" err="1"/>
              <a:t>GetMyFuture</a:t>
            </a:r>
            <a:r>
              <a:rPr lang="en-US" baseline="0" dirty="0"/>
              <a:t> website</a:t>
            </a:r>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a:t>
            </a:fld>
            <a:endParaRPr lang="en-US" dirty="0"/>
          </a:p>
        </p:txBody>
      </p:sp>
    </p:spTree>
    <p:extLst>
      <p:ext uri="{BB962C8B-B14F-4D97-AF65-F5344CB8AC3E}">
        <p14:creationId xmlns:p14="http://schemas.microsoft.com/office/powerpoint/2010/main" val="74437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Find the support you need to help you succeed.</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 job search help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Dealing with finances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Transportation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Parenting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Foster System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Criminal Record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Addiction</a:t>
            </a:r>
            <a:r>
              <a:rPr lang="en-US" sz="1200" b="0" i="0" kern="1200" baseline="0" dirty="0">
                <a:solidFill>
                  <a:schemeClr val="tx1"/>
                </a:solidFill>
                <a:effectLst/>
                <a:latin typeface="+mn-lt"/>
                <a:ea typeface="+mn-ea"/>
                <a:cs typeface="+mn-cs"/>
              </a:rPr>
              <a:t> Recover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Get food, money, and other support</a:t>
            </a:r>
            <a:endParaRPr lang="en-US" sz="1200" b="0" i="0" kern="1200" dirty="0">
              <a:solidFill>
                <a:schemeClr val="tx1"/>
              </a:solidFill>
              <a:effectLst/>
              <a:latin typeface="+mn-lt"/>
              <a:ea typeface="+mn-ea"/>
              <a:cs typeface="+mn-cs"/>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10</a:t>
            </a:fld>
            <a:endParaRPr lang="en-US" dirty="0"/>
          </a:p>
        </p:txBody>
      </p:sp>
    </p:spTree>
    <p:extLst>
      <p:ext uri="{BB962C8B-B14F-4D97-AF65-F5344CB8AC3E}">
        <p14:creationId xmlns:p14="http://schemas.microsoft.com/office/powerpoint/2010/main" val="411129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Find details and local resources to get a job, training, or someone to help with next steps. </a:t>
            </a:r>
          </a:p>
          <a:p>
            <a:r>
              <a:rPr lang="en-US" sz="1200" b="0" i="0" kern="1200" dirty="0">
                <a:solidFill>
                  <a:schemeClr val="tx1"/>
                </a:solidFill>
                <a:effectLst/>
                <a:latin typeface="+mn-lt"/>
                <a:ea typeface="+mn-ea"/>
                <a:cs typeface="+mn-cs"/>
              </a:rPr>
              <a:t> Tools</a:t>
            </a:r>
            <a:r>
              <a:rPr lang="en-US" sz="1200" b="0" i="0" kern="1200" baseline="0" dirty="0">
                <a:solidFill>
                  <a:schemeClr val="tx1"/>
                </a:solidFill>
                <a:effectLst/>
                <a:latin typeface="+mn-lt"/>
                <a:ea typeface="+mn-ea"/>
                <a:cs typeface="+mn-cs"/>
              </a:rPr>
              <a:t> include”</a:t>
            </a:r>
          </a:p>
          <a:p>
            <a:r>
              <a:rPr lang="en-US" sz="1200" b="0" i="0" kern="1200" baseline="0" dirty="0">
                <a:solidFill>
                  <a:schemeClr val="tx1"/>
                </a:solidFill>
                <a:effectLst/>
                <a:latin typeface="+mn-lt"/>
                <a:ea typeface="+mn-ea"/>
                <a:cs typeface="+mn-cs"/>
              </a:rPr>
              <a:t>Interest Assessment</a:t>
            </a:r>
          </a:p>
          <a:p>
            <a:r>
              <a:rPr lang="en-US" sz="1200" b="0" i="0" kern="1200" baseline="0" dirty="0">
                <a:solidFill>
                  <a:schemeClr val="tx1"/>
                </a:solidFill>
                <a:effectLst/>
                <a:latin typeface="+mn-lt"/>
                <a:ea typeface="+mn-ea"/>
                <a:cs typeface="+mn-cs"/>
              </a:rPr>
              <a:t>Scholarship Finder</a:t>
            </a:r>
          </a:p>
          <a:p>
            <a:r>
              <a:rPr lang="en-US" sz="1200" b="0" i="0" kern="1200" baseline="0" dirty="0">
                <a:solidFill>
                  <a:schemeClr val="tx1"/>
                </a:solidFill>
                <a:effectLst/>
                <a:latin typeface="+mn-lt"/>
                <a:ea typeface="+mn-ea"/>
                <a:cs typeface="+mn-cs"/>
              </a:rPr>
              <a:t>Occupation Profile</a:t>
            </a:r>
          </a:p>
          <a:p>
            <a:r>
              <a:rPr lang="en-US" sz="1200" b="0" i="0" kern="1200" baseline="0" dirty="0">
                <a:solidFill>
                  <a:schemeClr val="tx1"/>
                </a:solidFill>
                <a:effectLst/>
                <a:latin typeface="+mn-lt"/>
                <a:ea typeface="+mn-ea"/>
                <a:cs typeface="+mn-cs"/>
              </a:rPr>
              <a:t>Local Training Finder</a:t>
            </a:r>
          </a:p>
          <a:p>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11</a:t>
            </a:fld>
            <a:endParaRPr lang="en-US" dirty="0"/>
          </a:p>
        </p:txBody>
      </p:sp>
    </p:spTree>
    <p:extLst>
      <p:ext uri="{BB962C8B-B14F-4D97-AF65-F5344CB8AC3E}">
        <p14:creationId xmlns:p14="http://schemas.microsoft.com/office/powerpoint/2010/main" val="34547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Interest Assessment</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Tell us what you like to do And what you don’t like to do</a:t>
            </a:r>
            <a:r>
              <a:rPr lang="en-US" sz="1200" b="0" i="0" kern="1200" baseline="0" dirty="0">
                <a:solidFill>
                  <a:schemeClr val="tx1"/>
                </a:solidFill>
                <a:effectLst/>
                <a:latin typeface="+mn-lt"/>
                <a:ea typeface="+mn-ea"/>
                <a:cs typeface="+mn-cs"/>
              </a:rPr>
              <a:t> by evaluating 30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We’ll show you careers that fit your interests.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Your interests are the things you like to do, the ideas you want to know more about, and anything that inspires you</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your job includes your interests, you enjoy it more. And you usually become good at things you enjoy. With so many days and years in your working life, it’s absolutely important that you enjoy it</a:t>
            </a:r>
            <a:endParaRPr lang="en-US" sz="1200" b="0" i="0" kern="1200" baseline="0" dirty="0">
              <a:solidFill>
                <a:schemeClr val="tx1"/>
              </a:solidFill>
              <a:effectLst/>
              <a:latin typeface="+mn-lt"/>
              <a:ea typeface="+mn-ea"/>
              <a:cs typeface="+mn-cs"/>
            </a:endParaRPr>
          </a:p>
          <a:p>
            <a:br>
              <a:rPr lang="en-US" dirty="0"/>
            </a:br>
            <a:r>
              <a:rPr lang="en-US" sz="1200" b="0" i="0" u="sng" kern="1200" dirty="0">
                <a:solidFill>
                  <a:schemeClr val="tx1"/>
                </a:solidFill>
                <a:effectLst/>
                <a:latin typeface="+mn-lt"/>
                <a:ea typeface="+mn-ea"/>
                <a:cs typeface="+mn-cs"/>
              </a:rPr>
              <a:t>Powered by O*NET® Interest Profiler™</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12</a:t>
            </a:fld>
            <a:endParaRPr lang="en-US" dirty="0"/>
          </a:p>
        </p:txBody>
      </p:sp>
    </p:spTree>
    <p:extLst>
      <p:ext uri="{BB962C8B-B14F-4D97-AF65-F5344CB8AC3E}">
        <p14:creationId xmlns:p14="http://schemas.microsoft.com/office/powerpoint/2010/main" val="71575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Occupation Profile</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look up more than 800 different careers and watch </a:t>
            </a:r>
          </a:p>
          <a:p>
            <a:r>
              <a:rPr lang="en-US" sz="1200" b="0" i="0" kern="1200" dirty="0">
                <a:solidFill>
                  <a:schemeClr val="tx1"/>
                </a:solidFill>
                <a:effectLst/>
                <a:latin typeface="+mn-lt"/>
                <a:ea typeface="+mn-ea"/>
                <a:cs typeface="+mn-cs"/>
              </a:rPr>
              <a:t>video descriptions about each field.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Start by entering a career you’re interested in and your location.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You’ll see a job description, video, wages, employment trends, job outlook, education needs, and knowledge, skills and abilities associated with the job</a:t>
            </a:r>
          </a:p>
          <a:p>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13</a:t>
            </a:fld>
            <a:endParaRPr lang="en-US" dirty="0"/>
          </a:p>
        </p:txBody>
      </p:sp>
    </p:spTree>
    <p:extLst>
      <p:ext uri="{BB962C8B-B14F-4D97-AF65-F5344CB8AC3E}">
        <p14:creationId xmlns:p14="http://schemas.microsoft.com/office/powerpoint/2010/main" val="60803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Local Training Finder</a:t>
            </a:r>
          </a:p>
          <a:p>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You can find a list of schools in any region you specify that match your search.</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Click on any school name to learn more about the school and programs.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Start a new search by entering a different keyword or location</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14</a:t>
            </a:fld>
            <a:endParaRPr lang="en-US" dirty="0"/>
          </a:p>
        </p:txBody>
      </p:sp>
    </p:spTree>
    <p:extLst>
      <p:ext uri="{BB962C8B-B14F-4D97-AF65-F5344CB8AC3E}">
        <p14:creationId xmlns:p14="http://schemas.microsoft.com/office/powerpoint/2010/main" val="416816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Scholarship Finder</a:t>
            </a:r>
          </a:p>
          <a:p>
            <a:endParaRPr lang="en-US" dirty="0"/>
          </a:p>
          <a:p>
            <a:r>
              <a:rPr lang="en-US" sz="1200" b="0" i="0" kern="1200" dirty="0">
                <a:solidFill>
                  <a:schemeClr val="tx1"/>
                </a:solidFill>
                <a:effectLst/>
                <a:latin typeface="+mn-lt"/>
                <a:ea typeface="+mn-ea"/>
                <a:cs typeface="+mn-cs"/>
              </a:rPr>
              <a:t>Scholarships are financial gifts that help you pay for school. </a:t>
            </a:r>
          </a:p>
          <a:p>
            <a:r>
              <a:rPr lang="en-US" sz="1200" b="0" i="0" kern="1200" dirty="0">
                <a:solidFill>
                  <a:schemeClr val="tx1"/>
                </a:solidFill>
                <a:effectLst/>
                <a:latin typeface="+mn-lt"/>
                <a:ea typeface="+mn-ea"/>
                <a:cs typeface="+mn-cs"/>
              </a:rPr>
              <a:t>They can come from a college, community group, business, or the government. </a:t>
            </a:r>
          </a:p>
          <a:p>
            <a:r>
              <a:rPr lang="en-US" sz="1200" b="0" i="0" kern="1200" dirty="0">
                <a:solidFill>
                  <a:schemeClr val="tx1"/>
                </a:solidFill>
                <a:effectLst/>
                <a:latin typeface="+mn-lt"/>
                <a:ea typeface="+mn-ea"/>
                <a:cs typeface="+mn-cs"/>
              </a:rPr>
              <a:t>Scholarships are granted based on different criteria, including your location, race, ethnicity, life experience, music ability, sports ability, or other characteristics.</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Search more than 7,500 scholarships, fellowships, grants, and other financial aid award opportunities. You can:</a:t>
            </a:r>
          </a:p>
          <a:p>
            <a:pPr fontAlgn="base"/>
            <a:r>
              <a:rPr lang="en-US" sz="1200" b="0" i="0" kern="1200" dirty="0">
                <a:solidFill>
                  <a:schemeClr val="tx1"/>
                </a:solidFill>
                <a:effectLst/>
                <a:latin typeface="+mn-lt"/>
                <a:ea typeface="+mn-ea"/>
                <a:cs typeface="+mn-cs"/>
              </a:rPr>
              <a:t>Look through the whole list of scholarships below, arranged in order of closest deadline</a:t>
            </a:r>
          </a:p>
          <a:p>
            <a:pPr fontAlgn="base"/>
            <a:r>
              <a:rPr lang="en-US" sz="1200" b="0" i="0" kern="1200" dirty="0">
                <a:solidFill>
                  <a:schemeClr val="tx1"/>
                </a:solidFill>
                <a:effectLst/>
                <a:latin typeface="+mn-lt"/>
                <a:ea typeface="+mn-ea"/>
                <a:cs typeface="+mn-cs"/>
              </a:rPr>
              <a:t>Narrow your list with "Search by keyword." Enter a keyword about the type of award you're looking for</a:t>
            </a:r>
          </a:p>
          <a:p>
            <a:pPr fontAlgn="base"/>
            <a:r>
              <a:rPr lang="en-US" sz="1200" b="0" i="0" kern="1200" dirty="0">
                <a:solidFill>
                  <a:schemeClr val="tx1"/>
                </a:solidFill>
                <a:effectLst/>
                <a:latin typeface="+mn-lt"/>
                <a:ea typeface="+mn-ea"/>
                <a:cs typeface="+mn-cs"/>
              </a:rPr>
              <a:t>Use the filters to see only awards for certain award types, locations, level of study, and more</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15</a:t>
            </a:fld>
            <a:endParaRPr lang="en-US" dirty="0"/>
          </a:p>
        </p:txBody>
      </p:sp>
    </p:spTree>
    <p:extLst>
      <p:ext uri="{BB962C8B-B14F-4D97-AF65-F5344CB8AC3E}">
        <p14:creationId xmlns:p14="http://schemas.microsoft.com/office/powerpoint/2010/main" val="121521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news, updates, and feedback about CareerOneStop.</a:t>
            </a:r>
          </a:p>
          <a:p>
            <a:endParaRPr lang="en-US" dirty="0"/>
          </a:p>
          <a:p>
            <a:r>
              <a:rPr lang="en-US" dirty="0"/>
              <a:t>Also have a blog here:  http://blog.careeronestop.org/</a:t>
            </a:r>
          </a:p>
          <a:p>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16</a:t>
            </a:fld>
            <a:endParaRPr lang="en-US" dirty="0"/>
          </a:p>
        </p:txBody>
      </p:sp>
    </p:spTree>
    <p:extLst>
      <p:ext uri="{BB962C8B-B14F-4D97-AF65-F5344CB8AC3E}">
        <p14:creationId xmlns:p14="http://schemas.microsoft.com/office/powerpoint/2010/main" val="221541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Outreach materials help you answer career, education, and workplace questions. Here you'll find brochures and presentations to download, print, or share:</a:t>
            </a:r>
          </a:p>
          <a:p>
            <a:r>
              <a:rPr lang="en-US" u="sng" dirty="0">
                <a:hlinkClick r:id="rId3" tooltip="Outreach Jobseekers"/>
              </a:rPr>
              <a:t>For Job Seekers and Workers</a:t>
            </a:r>
            <a:endParaRPr lang="en-US" dirty="0"/>
          </a:p>
          <a:p>
            <a:r>
              <a:rPr lang="en-US" u="sng" dirty="0">
                <a:hlinkClick r:id="rId4" tooltip="Outreach Businesses"/>
              </a:rPr>
              <a:t>For Businesses</a:t>
            </a:r>
            <a:endParaRPr lang="en-US" dirty="0"/>
          </a:p>
          <a:p>
            <a:r>
              <a:rPr lang="en-US" u="sng" dirty="0">
                <a:hlinkClick r:id="rId5" tooltip="Outreach Parents"/>
              </a:rPr>
              <a:t>For Parents, Students, and Youth</a:t>
            </a:r>
            <a:endParaRPr lang="en-US" dirty="0"/>
          </a:p>
          <a:p>
            <a:r>
              <a:rPr lang="en-US" u="sng" dirty="0">
                <a:hlinkClick r:id="rId6" tooltip="Outreach Veterans"/>
              </a:rPr>
              <a:t>For Veterans and Transitioning Military Personnel</a:t>
            </a:r>
            <a:endParaRPr lang="en-US" dirty="0"/>
          </a:p>
          <a:p>
            <a:r>
              <a:rPr lang="en-US" u="sng" dirty="0">
                <a:hlinkClick r:id="rId7" tooltip="Counselors"/>
              </a:rPr>
              <a:t>For Counselors, Trainers, and Workforce Professionals</a:t>
            </a:r>
            <a:endParaRPr lang="en-US" dirty="0"/>
          </a:p>
          <a:p>
            <a:r>
              <a:rPr lang="en-US" u="sng" dirty="0">
                <a:hlinkClick r:id="rId8" tooltip="Other U.S. Department of Labor Resources"/>
              </a:rPr>
              <a:t>Other U.S. Department of Labor Resources</a:t>
            </a:r>
            <a:endParaRPr lang="en-US" dirty="0"/>
          </a:p>
          <a:p>
            <a:r>
              <a:rPr lang="en-US" u="sng" dirty="0">
                <a:hlinkClick r:id="rId9" tooltip="Spanish Language Materials"/>
              </a:rPr>
              <a:t>Spanish Language Materials</a:t>
            </a:r>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17</a:t>
            </a:fld>
            <a:endParaRPr lang="en-US" dirty="0"/>
          </a:p>
        </p:txBody>
      </p:sp>
    </p:spTree>
    <p:extLst>
      <p:ext uri="{BB962C8B-B14F-4D97-AF65-F5344CB8AC3E}">
        <p14:creationId xmlns:p14="http://schemas.microsoft.com/office/powerpoint/2010/main" val="370528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 Does displaying CareerOneStop’s range of career, education, and employment data on your own site sound interesting?</a:t>
            </a:r>
          </a:p>
          <a:p>
            <a:pPr eaLnBrk="1" hangingPunct="1"/>
            <a:r>
              <a:rPr lang="en-US" dirty="0"/>
              <a:t>* Would you be interested in a customized version of a Web-based salary tool or occupation profile?</a:t>
            </a:r>
          </a:p>
          <a:p>
            <a:pPr eaLnBrk="1" hangingPunct="1"/>
            <a:r>
              <a:rPr lang="en-US" dirty="0"/>
              <a:t>* How about a searchable database of occupational licenses or certifications? </a:t>
            </a:r>
          </a:p>
          <a:p>
            <a:pPr eaLnBrk="1" hangingPunct="1"/>
            <a:r>
              <a:rPr lang="en-US" dirty="0"/>
              <a:t>*  What if you could add these features to your career information web site so that it looks like your web site and costs your nothing to do so?</a:t>
            </a:r>
          </a:p>
          <a:p>
            <a:pPr eaLnBrk="1" hangingPunct="1"/>
            <a:r>
              <a:rPr lang="en-US" dirty="0"/>
              <a:t>If so, you may be a candidate for Web services.  </a:t>
            </a:r>
          </a:p>
          <a:p>
            <a:pPr eaLnBrk="1" hangingPunct="1"/>
            <a:endParaRPr lang="en-US" dirty="0"/>
          </a:p>
          <a:p>
            <a:pPr eaLnBrk="1" hangingPunct="1"/>
            <a:r>
              <a:rPr lang="en-US" dirty="0"/>
              <a:t>CareerOneStop now offers Web services as a way to exchange data, information, and even online tools seamlessly between Web sites.</a:t>
            </a:r>
          </a:p>
          <a:p>
            <a:pPr eaLnBrk="1" hangingPunct="1"/>
            <a:r>
              <a:rPr lang="en-US" dirty="0"/>
              <a:t>CareerOneStop does the work of collecting and updating the data, while you display a customized version on your site. </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18</a:t>
            </a:fld>
            <a:endParaRPr lang="en-US" dirty="0"/>
          </a:p>
        </p:txBody>
      </p:sp>
    </p:spTree>
    <p:extLst>
      <p:ext uri="{BB962C8B-B14F-4D97-AF65-F5344CB8AC3E}">
        <p14:creationId xmlns:p14="http://schemas.microsoft.com/office/powerpoint/2010/main" val="1307613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CareerOneStop Blog has great information</a:t>
            </a:r>
            <a:r>
              <a:rPr lang="en-US" baseline="0" dirty="0"/>
              <a:t> for jobseekers, businesses, youth, counselors and more!</a:t>
            </a: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19</a:t>
            </a:fld>
            <a:endParaRPr lang="en-US" dirty="0"/>
          </a:p>
        </p:txBody>
      </p:sp>
    </p:spTree>
    <p:extLst>
      <p:ext uri="{BB962C8B-B14F-4D97-AF65-F5344CB8AC3E}">
        <p14:creationId xmlns:p14="http://schemas.microsoft.com/office/powerpoint/2010/main" val="124871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a:p>
          <a:p>
            <a:r>
              <a:rPr lang="en-US" sz="1200" b="0" i="0" kern="1200" dirty="0">
                <a:solidFill>
                  <a:schemeClr val="tx1"/>
                </a:solidFill>
                <a:effectLst/>
                <a:latin typeface="+mn-lt"/>
                <a:ea typeface="+mn-ea"/>
                <a:cs typeface="+mn-cs"/>
              </a:rPr>
              <a:t>What can you do on the </a:t>
            </a:r>
            <a:r>
              <a:rPr lang="en-US" sz="1200" b="0" i="0" kern="1200" dirty="0" err="1">
                <a:solidFill>
                  <a:schemeClr val="tx1"/>
                </a:solidFill>
                <a:effectLst/>
                <a:latin typeface="+mn-lt"/>
                <a:ea typeface="+mn-ea"/>
                <a:cs typeface="+mn-cs"/>
              </a:rPr>
              <a:t>GetMyFuture</a:t>
            </a:r>
            <a:r>
              <a:rPr lang="en-US" sz="1200" b="0" i="0" kern="1200" dirty="0">
                <a:solidFill>
                  <a:schemeClr val="tx1"/>
                </a:solidFill>
                <a:effectLst/>
                <a:latin typeface="+mn-lt"/>
                <a:ea typeface="+mn-ea"/>
                <a:cs typeface="+mn-cs"/>
              </a:rPr>
              <a:t> website?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website has information, tools, and links to resources to help anyone age 16 to 24:</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Explore careers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Learn about and locate training or education programs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Conduct a successful job search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goal of this site is to help young adults overcome barriers and plan and achieve a path to career success.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Explore the site using the navigation labels across the top—or jump right to our different types of resources below.</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a:t>
            </a:fld>
            <a:endParaRPr lang="en-US" dirty="0"/>
          </a:p>
        </p:txBody>
      </p:sp>
    </p:spTree>
    <p:extLst>
      <p:ext uri="{BB962C8B-B14F-4D97-AF65-F5344CB8AC3E}">
        <p14:creationId xmlns:p14="http://schemas.microsoft.com/office/powerpoint/2010/main" val="396669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now</a:t>
            </a:r>
            <a:r>
              <a:rPr lang="en-US" baseline="0" dirty="0"/>
              <a:t> find CareerOneStop’s great resources in a easy way on your mobile device. </a:t>
            </a:r>
          </a:p>
          <a:p>
            <a:endParaRPr lang="en-US" baseline="0" dirty="0"/>
          </a:p>
          <a:p>
            <a:r>
              <a:rPr lang="en-US" dirty="0">
                <a:latin typeface="Arial" charset="0"/>
              </a:rPr>
              <a:t>CareerOneStop now offers 32 mobile web applications:</a:t>
            </a:r>
          </a:p>
          <a:p>
            <a:endParaRPr lang="en-US" dirty="0">
              <a:latin typeface="Arial" charset="0"/>
            </a:endParaRPr>
          </a:p>
          <a:p>
            <a:endParaRPr lang="en-US" dirty="0">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FBFDB-C426-4434-9683-C77164F178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901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CareerOneStop</a:t>
            </a:r>
            <a:r>
              <a:rPr lang="en-US" baseline="0" dirty="0"/>
              <a:t> on Social Media!</a:t>
            </a: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21</a:t>
            </a:fld>
            <a:endParaRPr lang="en-US" dirty="0"/>
          </a:p>
        </p:txBody>
      </p:sp>
    </p:spTree>
    <p:extLst>
      <p:ext uri="{BB962C8B-B14F-4D97-AF65-F5344CB8AC3E}">
        <p14:creationId xmlns:p14="http://schemas.microsoft.com/office/powerpoint/2010/main" val="375688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these page for easy</a:t>
            </a:r>
            <a:r>
              <a:rPr lang="en-US" baseline="0" dirty="0"/>
              <a:t> access to our web sites!</a:t>
            </a: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22</a:t>
            </a:fld>
            <a:endParaRPr lang="en-US" dirty="0"/>
          </a:p>
        </p:txBody>
      </p:sp>
    </p:spTree>
    <p:extLst>
      <p:ext uri="{BB962C8B-B14F-4D97-AF65-F5344CB8AC3E}">
        <p14:creationId xmlns:p14="http://schemas.microsoft.com/office/powerpoint/2010/main" val="1076486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Thank you for attending this presentation about CareerOneStop and </a:t>
            </a:r>
            <a:r>
              <a:rPr lang="en-US" dirty="0" err="1"/>
              <a:t>GetMyFuture</a:t>
            </a:r>
            <a:endParaRPr lang="en-US" dirty="0"/>
          </a:p>
          <a:p>
            <a:pPr eaLnBrk="1" hangingPunct="1"/>
            <a:endParaRPr lang="en-US" dirty="0"/>
          </a:p>
          <a:p>
            <a:pPr eaLnBrk="1" hangingPunct="1"/>
            <a:r>
              <a:rPr lang="en-US" dirty="0"/>
              <a:t>If you have questions about CareerOneStop after this presentation, please feel free to contact us.  Also, if you have questions about any U.S. Department of Labor Employment and Training Programs, please contact the US2-JOBS.</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23</a:t>
            </a:fld>
            <a:endParaRPr lang="en-US" dirty="0"/>
          </a:p>
        </p:txBody>
      </p:sp>
    </p:spTree>
    <p:extLst>
      <p:ext uri="{BB962C8B-B14F-4D97-AF65-F5344CB8AC3E}">
        <p14:creationId xmlns:p14="http://schemas.microsoft.com/office/powerpoint/2010/main" val="146329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b="1" dirty="0"/>
              <a:t>Explore Careers</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Education</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Employment</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Find Support</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Toolkit</a:t>
            </a:r>
            <a:endParaRPr lang="en-US" sz="1200" b="0" i="0" kern="1200" dirty="0">
              <a:solidFill>
                <a:schemeClr val="tx1"/>
              </a:solidFill>
              <a:effectLst/>
              <a:latin typeface="+mn-lt"/>
              <a:ea typeface="+mn-ea"/>
              <a:cs typeface="+mn-cs"/>
            </a:endParaRP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a:t>
            </a:fld>
            <a:endParaRPr lang="en-US" dirty="0"/>
          </a:p>
        </p:txBody>
      </p:sp>
    </p:spTree>
    <p:extLst>
      <p:ext uri="{BB962C8B-B14F-4D97-AF65-F5344CB8AC3E}">
        <p14:creationId xmlns:p14="http://schemas.microsoft.com/office/powerpoint/2010/main" val="191631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 want to: (just click</a:t>
            </a:r>
            <a:r>
              <a:rPr lang="en-US" b="1" baseline="0" dirty="0"/>
              <a:t> on the picture)</a:t>
            </a:r>
            <a:endParaRPr lang="en-US" b="1" dirty="0"/>
          </a:p>
          <a:p>
            <a:pPr eaLnBrk="1" hangingPunct="1"/>
            <a:endParaRPr lang="en-US" sz="1200" b="1"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Find a career I like</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Finish High School</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Get Work Experience</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Write a resume</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Get A Job</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Get Training</a:t>
            </a:r>
          </a:p>
          <a:p>
            <a:pPr marL="171450" indent="-171450" eaLnBrk="1" hangingPunct="1">
              <a:buFont typeface="Arial" panose="020B0604020202020204" pitchFamily="34" charset="0"/>
              <a:buChar char="•"/>
            </a:pPr>
            <a:r>
              <a:rPr lang="en-US" sz="1200" b="1" i="0" kern="1200" dirty="0">
                <a:solidFill>
                  <a:schemeClr val="tx1"/>
                </a:solidFill>
                <a:effectLst/>
                <a:latin typeface="+mn-lt"/>
                <a:ea typeface="+mn-ea"/>
                <a:cs typeface="+mn-cs"/>
              </a:rPr>
              <a:t>Work</a:t>
            </a:r>
            <a:r>
              <a:rPr lang="en-US" sz="1200" b="1" i="0" kern="1200" baseline="0" dirty="0">
                <a:solidFill>
                  <a:schemeClr val="tx1"/>
                </a:solidFill>
                <a:effectLst/>
                <a:latin typeface="+mn-lt"/>
                <a:ea typeface="+mn-ea"/>
                <a:cs typeface="+mn-cs"/>
              </a:rPr>
              <a:t> for Myself</a:t>
            </a:r>
          </a:p>
          <a:p>
            <a:pPr marL="171450" indent="-171450" eaLnBrk="1" hangingPunct="1">
              <a:buFont typeface="Arial" panose="020B0604020202020204" pitchFamily="34" charset="0"/>
              <a:buChar char="•"/>
            </a:pPr>
            <a:r>
              <a:rPr lang="en-US" sz="1200" b="1" i="0" kern="1200" baseline="0" dirty="0">
                <a:solidFill>
                  <a:schemeClr val="tx1"/>
                </a:solidFill>
                <a:effectLst/>
                <a:latin typeface="+mn-lt"/>
                <a:ea typeface="+mn-ea"/>
                <a:cs typeface="+mn-cs"/>
              </a:rPr>
              <a:t>Apply to College</a:t>
            </a:r>
          </a:p>
          <a:p>
            <a:pPr marL="171450" indent="-171450" eaLnBrk="1" hangingPunct="1">
              <a:buFont typeface="Arial" panose="020B0604020202020204" pitchFamily="34" charset="0"/>
              <a:buChar char="•"/>
            </a:pPr>
            <a:r>
              <a:rPr lang="en-US" sz="1200" b="1" i="0" kern="1200" baseline="0" dirty="0">
                <a:solidFill>
                  <a:schemeClr val="tx1"/>
                </a:solidFill>
                <a:effectLst/>
                <a:latin typeface="+mn-lt"/>
                <a:ea typeface="+mn-ea"/>
                <a:cs typeface="+mn-cs"/>
              </a:rPr>
              <a:t>Find Job Search Help</a:t>
            </a:r>
            <a:br>
              <a:rPr lang="en-US" sz="1200" b="1" i="0" kern="1200" baseline="0" dirty="0">
                <a:solidFill>
                  <a:schemeClr val="tx1"/>
                </a:solidFill>
                <a:effectLst/>
                <a:latin typeface="+mn-lt"/>
                <a:ea typeface="+mn-ea"/>
                <a:cs typeface="+mn-cs"/>
              </a:rPr>
            </a:br>
            <a:br>
              <a:rPr lang="en-US" sz="1200" b="1" i="0" kern="1200" baseline="0" dirty="0">
                <a:solidFill>
                  <a:schemeClr val="tx1"/>
                </a:solidFill>
                <a:effectLst/>
                <a:latin typeface="+mn-lt"/>
                <a:ea typeface="+mn-ea"/>
                <a:cs typeface="+mn-cs"/>
              </a:rPr>
            </a:br>
            <a:r>
              <a:rPr lang="en-US" sz="1200" b="1" i="0" kern="1200" baseline="0" dirty="0">
                <a:solidFill>
                  <a:schemeClr val="tx1"/>
                </a:solidFill>
                <a:effectLst/>
                <a:latin typeface="+mn-lt"/>
                <a:ea typeface="+mn-ea"/>
                <a:cs typeface="+mn-cs"/>
              </a:rPr>
              <a:t>USER GUIDE FOUND HERE</a:t>
            </a:r>
            <a:endParaRPr lang="en-US" sz="1200" b="0" i="0" kern="1200" dirty="0">
              <a:solidFill>
                <a:schemeClr val="tx1"/>
              </a:solidFill>
              <a:effectLst/>
              <a:latin typeface="+mn-lt"/>
              <a:ea typeface="+mn-ea"/>
              <a:cs typeface="+mn-cs"/>
            </a:endParaRP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4</a:t>
            </a:fld>
            <a:endParaRPr lang="en-US" dirty="0"/>
          </a:p>
        </p:txBody>
      </p:sp>
    </p:spTree>
    <p:extLst>
      <p:ext uri="{BB962C8B-B14F-4D97-AF65-F5344CB8AC3E}">
        <p14:creationId xmlns:p14="http://schemas.microsoft.com/office/powerpoint/2010/main" val="40630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User guide- a walk through</a:t>
            </a:r>
            <a:r>
              <a:rPr lang="en-US" baseline="0" dirty="0"/>
              <a:t> of the web site and what you can do</a:t>
            </a:r>
            <a:endParaRPr lang="en-US" dirty="0"/>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includes printable versions of the worksheets and checklists on the site, and links to all of the success-story videos</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5</a:t>
            </a:fld>
            <a:endParaRPr lang="en-US" dirty="0"/>
          </a:p>
        </p:txBody>
      </p:sp>
    </p:spTree>
    <p:extLst>
      <p:ext uri="{BB962C8B-B14F-4D97-AF65-F5344CB8AC3E}">
        <p14:creationId xmlns:p14="http://schemas.microsoft.com/office/powerpoint/2010/main" val="60739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Videos</a:t>
            </a:r>
            <a:r>
              <a:rPr lang="en-US" sz="1200" b="0" i="0" kern="1200" baseline="0" dirty="0">
                <a:solidFill>
                  <a:schemeClr val="tx1"/>
                </a:solidFill>
                <a:effectLst/>
                <a:latin typeface="+mn-lt"/>
                <a:ea typeface="+mn-ea"/>
                <a:cs typeface="+mn-cs"/>
              </a:rPr>
              <a:t> are stories from people who have overcome challenges and created success in their personal and work lives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Lonnie- First in his family to go to college</a:t>
            </a:r>
          </a:p>
          <a:p>
            <a:r>
              <a:rPr lang="en-US" sz="1200" b="0" i="0" kern="1200" baseline="0" dirty="0">
                <a:solidFill>
                  <a:schemeClr val="tx1"/>
                </a:solidFill>
                <a:effectLst/>
                <a:latin typeface="+mn-lt"/>
                <a:ea typeface="+mn-ea"/>
                <a:cs typeface="+mn-cs"/>
              </a:rPr>
              <a:t>Gabby- found support for a better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Ashley - Found stability and a career after homelessness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Alex - Getting An Internship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Cat - From foster system to successful adult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Johnny - Career goals to move forward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Stefan - Work experience to build his career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Joel - Dealt with drug abuse and a criminal record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Antoine - From poverty to parenthood and a career</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6</a:t>
            </a:fld>
            <a:endParaRPr lang="en-US" dirty="0"/>
          </a:p>
        </p:txBody>
      </p:sp>
    </p:spTree>
    <p:extLst>
      <p:ext uri="{BB962C8B-B14F-4D97-AF65-F5344CB8AC3E}">
        <p14:creationId xmlns:p14="http://schemas.microsoft.com/office/powerpoint/2010/main" val="196588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Interest Assessment</a:t>
            </a:r>
          </a:p>
          <a:p>
            <a:pPr marL="285750" indent="-285750">
              <a:buFont typeface="Arial" panose="020B0604020202020204" pitchFamily="34" charset="0"/>
              <a:buChar char="•"/>
            </a:pPr>
            <a:r>
              <a:rPr lang="en-US" dirty="0"/>
              <a:t>Skills Checklist</a:t>
            </a:r>
          </a:p>
          <a:p>
            <a:pPr marL="285750" indent="-285750">
              <a:buFont typeface="Arial" panose="020B0604020202020204" pitchFamily="34" charset="0"/>
              <a:buChar char="•"/>
            </a:pPr>
            <a:r>
              <a:rPr lang="en-US" dirty="0"/>
              <a:t>Occupation Profile</a:t>
            </a:r>
          </a:p>
          <a:p>
            <a:pPr marL="285750" indent="-285750">
              <a:buFont typeface="Arial" panose="020B0604020202020204" pitchFamily="34" charset="0"/>
              <a:buChar char="•"/>
            </a:pPr>
            <a:r>
              <a:rPr lang="en-US" dirty="0"/>
              <a:t>Career Videos</a:t>
            </a:r>
          </a:p>
          <a:p>
            <a:pPr marL="285750" indent="-285750">
              <a:buFont typeface="Arial" panose="020B0604020202020204" pitchFamily="34" charset="0"/>
              <a:buChar char="•"/>
            </a:pPr>
            <a:r>
              <a:rPr lang="en-US" dirty="0"/>
              <a:t>Career Goals</a:t>
            </a:r>
          </a:p>
          <a:p>
            <a:pPr marL="285750" indent="-285750">
              <a:buFont typeface="Arial" panose="020B0604020202020204" pitchFamily="34" charset="0"/>
              <a:buChar char="•"/>
            </a:pPr>
            <a:r>
              <a:rPr lang="en-US" dirty="0"/>
              <a:t>Career Advancement</a:t>
            </a:r>
          </a:p>
          <a:p>
            <a:pPr marL="285750" indent="-285750">
              <a:buFont typeface="Arial" panose="020B0604020202020204" pitchFamily="34" charset="0"/>
              <a:buChar char="•"/>
            </a:pPr>
            <a:r>
              <a:rPr lang="en-US" dirty="0"/>
              <a:t>And more!</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7</a:t>
            </a:fld>
            <a:endParaRPr lang="en-US" dirty="0"/>
          </a:p>
        </p:txBody>
      </p:sp>
    </p:spTree>
    <p:extLst>
      <p:ext uri="{BB962C8B-B14F-4D97-AF65-F5344CB8AC3E}">
        <p14:creationId xmlns:p14="http://schemas.microsoft.com/office/powerpoint/2010/main" val="192831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With more education, you're more likely to get a job you like, earn more money, and be satisfied with your life.</a:t>
            </a:r>
          </a:p>
          <a:p>
            <a:pPr eaLnBrk="1" hangingPunct="1"/>
            <a:endParaRPr lang="en-US" sz="1200" b="0"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US" sz="1200" b="0" i="0" kern="1200" dirty="0">
                <a:solidFill>
                  <a:schemeClr val="tx1"/>
                </a:solidFill>
                <a:effectLst/>
                <a:latin typeface="+mn-lt"/>
                <a:ea typeface="+mn-ea"/>
                <a:cs typeface="+mn-cs"/>
              </a:rPr>
              <a:t>Finish High-School</a:t>
            </a:r>
          </a:p>
          <a:p>
            <a:pPr marL="171450" indent="-171450" eaLnBrk="1" hangingPunct="1">
              <a:buFont typeface="Arial" panose="020B0604020202020204" pitchFamily="34" charset="0"/>
              <a:buChar char="•"/>
            </a:pPr>
            <a:r>
              <a:rPr lang="en-US" sz="1200" b="0" i="0" kern="1200" dirty="0">
                <a:solidFill>
                  <a:schemeClr val="tx1"/>
                </a:solidFill>
                <a:effectLst/>
                <a:latin typeface="+mn-lt"/>
                <a:ea typeface="+mn-ea"/>
                <a:cs typeface="+mn-cs"/>
              </a:rPr>
              <a:t>Adult Basic Education</a:t>
            </a:r>
          </a:p>
          <a:p>
            <a:pPr marL="171450" indent="-171450" eaLnBrk="1" hangingPunct="1">
              <a:buFont typeface="Arial" panose="020B0604020202020204" pitchFamily="34" charset="0"/>
              <a:buChar char="•"/>
            </a:pPr>
            <a:r>
              <a:rPr lang="en-US" sz="1200" b="0" i="0" kern="1200" dirty="0">
                <a:solidFill>
                  <a:schemeClr val="tx1"/>
                </a:solidFill>
                <a:effectLst/>
                <a:latin typeface="+mn-lt"/>
                <a:ea typeface="+mn-ea"/>
                <a:cs typeface="+mn-cs"/>
              </a:rPr>
              <a:t>Short-term training</a:t>
            </a:r>
          </a:p>
          <a:p>
            <a:pPr marL="171450" indent="-171450" eaLnBrk="1" hangingPunct="1">
              <a:buFont typeface="Arial" panose="020B0604020202020204" pitchFamily="34" charset="0"/>
              <a:buChar char="•"/>
            </a:pPr>
            <a:r>
              <a:rPr lang="en-US" sz="1200" b="0" i="0" kern="1200" dirty="0">
                <a:solidFill>
                  <a:schemeClr val="tx1"/>
                </a:solidFill>
                <a:effectLst/>
                <a:latin typeface="+mn-lt"/>
                <a:ea typeface="+mn-ea"/>
                <a:cs typeface="+mn-cs"/>
              </a:rPr>
              <a:t>Apprenticeships/Internships</a:t>
            </a:r>
          </a:p>
          <a:p>
            <a:pPr marL="171450" indent="-171450" eaLnBrk="1" hangingPunct="1">
              <a:buFont typeface="Arial" panose="020B0604020202020204" pitchFamily="34" charset="0"/>
              <a:buChar char="•"/>
            </a:pPr>
            <a:r>
              <a:rPr lang="en-US" sz="1200" b="0" i="0" kern="1200" dirty="0">
                <a:solidFill>
                  <a:schemeClr val="tx1"/>
                </a:solidFill>
                <a:effectLst/>
                <a:latin typeface="+mn-lt"/>
                <a:ea typeface="+mn-ea"/>
                <a:cs typeface="+mn-cs"/>
              </a:rPr>
              <a:t>College</a:t>
            </a:r>
          </a:p>
          <a:p>
            <a:pPr marL="171450" indent="-171450" eaLnBrk="1" hangingPunct="1">
              <a:buFont typeface="Arial" panose="020B0604020202020204" pitchFamily="34" charset="0"/>
              <a:buChar char="•"/>
            </a:pPr>
            <a:r>
              <a:rPr lang="en-US" sz="1200" b="0" i="0" kern="1200" dirty="0">
                <a:solidFill>
                  <a:schemeClr val="tx1"/>
                </a:solidFill>
                <a:effectLst/>
                <a:latin typeface="+mn-lt"/>
                <a:ea typeface="+mn-ea"/>
                <a:cs typeface="+mn-cs"/>
              </a:rPr>
              <a:t>How</a:t>
            </a:r>
            <a:r>
              <a:rPr lang="en-US" sz="1200" b="0" i="0" kern="1200" baseline="0" dirty="0">
                <a:solidFill>
                  <a:schemeClr val="tx1"/>
                </a:solidFill>
                <a:effectLst/>
                <a:latin typeface="+mn-lt"/>
                <a:ea typeface="+mn-ea"/>
                <a:cs typeface="+mn-cs"/>
              </a:rPr>
              <a:t> to pay for school</a:t>
            </a:r>
          </a:p>
          <a:p>
            <a:pPr marL="171450" indent="-171450" eaLnBrk="1" hangingPunct="1">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8</a:t>
            </a:fld>
            <a:endParaRPr lang="en-US" dirty="0"/>
          </a:p>
        </p:txBody>
      </p:sp>
    </p:spTree>
    <p:extLst>
      <p:ext uri="{BB962C8B-B14F-4D97-AF65-F5344CB8AC3E}">
        <p14:creationId xmlns:p14="http://schemas.microsoft.com/office/powerpoint/2010/main" val="402465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dirty="0"/>
              <a:t>Ideas for your first job</a:t>
            </a:r>
          </a:p>
          <a:p>
            <a:pPr marL="171450" indent="-171450" eaLnBrk="1" hangingPunct="1">
              <a:buFont typeface="Arial" panose="020B0604020202020204" pitchFamily="34" charset="0"/>
              <a:buChar char="•"/>
            </a:pPr>
            <a:r>
              <a:rPr lang="en-US" dirty="0"/>
              <a:t>Where to find work documents</a:t>
            </a:r>
          </a:p>
          <a:p>
            <a:pPr marL="171450" indent="-171450" eaLnBrk="1" hangingPunct="1">
              <a:buFont typeface="Arial" panose="020B0604020202020204" pitchFamily="34" charset="0"/>
              <a:buChar char="•"/>
            </a:pPr>
            <a:r>
              <a:rPr lang="en-US" dirty="0"/>
              <a:t>How to get work experience</a:t>
            </a:r>
          </a:p>
          <a:p>
            <a:pPr marL="171450" indent="-171450" eaLnBrk="1" hangingPunct="1">
              <a:buFont typeface="Arial" panose="020B0604020202020204" pitchFamily="34" charset="0"/>
              <a:buChar char="•"/>
            </a:pPr>
            <a:r>
              <a:rPr lang="en-US" dirty="0"/>
              <a:t>How to search for</a:t>
            </a:r>
            <a:r>
              <a:rPr lang="en-US" baseline="0" dirty="0"/>
              <a:t> a job</a:t>
            </a:r>
          </a:p>
          <a:p>
            <a:pPr marL="171450" indent="-171450" eaLnBrk="1" hangingPunct="1">
              <a:buFont typeface="Arial" panose="020B0604020202020204" pitchFamily="34" charset="0"/>
              <a:buChar char="•"/>
            </a:pPr>
            <a:r>
              <a:rPr lang="en-US" baseline="0" dirty="0"/>
              <a:t>How to work for yourself</a:t>
            </a:r>
          </a:p>
          <a:p>
            <a:pPr marL="171450" indent="-171450" eaLnBrk="1" hangingPunct="1">
              <a:buFont typeface="Arial" panose="020B0604020202020204" pitchFamily="34" charset="0"/>
              <a:buChar char="•"/>
            </a:pPr>
            <a:r>
              <a:rPr lang="en-US" baseline="0" dirty="0"/>
              <a:t>How to fill out a job application</a:t>
            </a:r>
          </a:p>
          <a:p>
            <a:pPr marL="171450" indent="-171450" eaLnBrk="1" hangingPunct="1">
              <a:buFont typeface="Arial" panose="020B0604020202020204" pitchFamily="34" charset="0"/>
              <a:buChar char="•"/>
            </a:pPr>
            <a:r>
              <a:rPr lang="en-US" baseline="0" dirty="0"/>
              <a:t>How to create a resume</a:t>
            </a:r>
          </a:p>
          <a:p>
            <a:pPr marL="171450" indent="-171450" eaLnBrk="1" hangingPunct="1">
              <a:buFont typeface="Arial" panose="020B0604020202020204" pitchFamily="34" charset="0"/>
              <a:buChar char="•"/>
            </a:pPr>
            <a:r>
              <a:rPr lang="en-US" baseline="0" dirty="0"/>
              <a:t>How to ace an interview</a:t>
            </a:r>
          </a:p>
          <a:p>
            <a:pPr marL="171450" indent="-171450" eaLnBrk="1" hangingPunct="1">
              <a:buFont typeface="Arial" panose="020B0604020202020204" pitchFamily="34" charset="0"/>
              <a:buChar char="•"/>
            </a:pPr>
            <a:r>
              <a:rPr lang="en-US" baseline="0" dirty="0"/>
              <a:t>What to expect on the job</a:t>
            </a:r>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9</a:t>
            </a:fld>
            <a:endParaRPr lang="en-US" dirty="0"/>
          </a:p>
        </p:txBody>
      </p:sp>
    </p:spTree>
    <p:extLst>
      <p:ext uri="{BB962C8B-B14F-4D97-AF65-F5344CB8AC3E}">
        <p14:creationId xmlns:p14="http://schemas.microsoft.com/office/powerpoint/2010/main" val="364714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40853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69309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42363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94989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24870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3483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50101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07481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14848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90534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76547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028-7047-4966-9DCE-896815D069D7}" type="datetimeFigureOut">
              <a:rPr lang="en-US" smtClean="0"/>
              <a:t>2/8/2023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7CB6-9093-4ED0-8BA3-F64051344DE8}" type="slidenum">
              <a:rPr lang="en-US" smtClean="0"/>
              <a:t>‹#›</a:t>
            </a:fld>
            <a:endParaRPr lang="en-US" dirty="0"/>
          </a:p>
        </p:txBody>
      </p:sp>
    </p:spTree>
    <p:extLst>
      <p:ext uri="{BB962C8B-B14F-4D97-AF65-F5344CB8AC3E}">
        <p14:creationId xmlns:p14="http://schemas.microsoft.com/office/powerpoint/2010/main" val="270497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content.jwplatform.com/previews/oh58mZla-dQhaGzv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hyperlink" Target="https://www.pinterest.com/CareerOneStop/" TargetMode="External"/><Relationship Id="rId3" Type="http://schemas.openxmlformats.org/officeDocument/2006/relationships/image" Target="../media/image4.jpeg"/><Relationship Id="rId7" Type="http://schemas.openxmlformats.org/officeDocument/2006/relationships/hyperlink" Target="https://www.instagram.com/careeronesto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facebook.com/pages/Careeronestop/135511219941994" TargetMode="External"/><Relationship Id="rId5" Type="http://schemas.openxmlformats.org/officeDocument/2006/relationships/hyperlink" Target="https://www.linkedin.com/company/careeronestop" TargetMode="External"/><Relationship Id="rId4" Type="http://schemas.openxmlformats.org/officeDocument/2006/relationships/hyperlink" Target="https://twitter.com/Career1Stop" TargetMode="External"/><Relationship Id="rId9" Type="http://schemas.openxmlformats.org/officeDocument/2006/relationships/hyperlink" Target="https://www.youtube.com/user/CareerOneSto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careeronestop.org/BusinessCenter" TargetMode="External"/><Relationship Id="rId3" Type="http://schemas.openxmlformats.org/officeDocument/2006/relationships/image" Target="../media/image4.jpeg"/><Relationship Id="rId7" Type="http://schemas.openxmlformats.org/officeDocument/2006/relationships/hyperlink" Target="http://www.careeronestop.org/Credentia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getmyfuture.org/" TargetMode="External"/><Relationship Id="rId11" Type="http://schemas.openxmlformats.org/officeDocument/2006/relationships/hyperlink" Target="http://www.myskillsmyfuture.org/" TargetMode="External"/><Relationship Id="rId5" Type="http://schemas.openxmlformats.org/officeDocument/2006/relationships/hyperlink" Target="http://www.careeronestop.org/" TargetMode="External"/><Relationship Id="rId10" Type="http://schemas.openxmlformats.org/officeDocument/2006/relationships/hyperlink" Target="http://www.careeronestop.org/CompetencyModel" TargetMode="External"/><Relationship Id="rId4" Type="http://schemas.openxmlformats.org/officeDocument/2006/relationships/hyperlink" Target="http://www.doleta.gov/" TargetMode="External"/><Relationship Id="rId9" Type="http://schemas.openxmlformats.org/officeDocument/2006/relationships/hyperlink" Target="https://www.careeronestop.org/Veterans/default.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info@CareerOneStop.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content.jwplatform.com/previews/LPW3UJvy-dQhaGzv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content.jwplatform.com/previews/1WUylKJE-dQhaGzv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content.jwplatform.com/previews/RJ1jINak-dQhaGzv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44" y="-25165"/>
            <a:ext cx="8229600" cy="1143000"/>
          </a:xfrm>
        </p:spPr>
        <p:txBody>
          <a:bodyPr/>
          <a:lstStyle/>
          <a:p>
            <a:r>
              <a:rPr lang="en-US" dirty="0" err="1"/>
              <a:t>GetMyFuture</a:t>
            </a:r>
            <a:endParaRPr lang="en-US" dirty="0"/>
          </a:p>
        </p:txBody>
      </p:sp>
      <p:sp>
        <p:nvSpPr>
          <p:cNvPr id="3" name="Content Placeholder 2"/>
          <p:cNvSpPr>
            <a:spLocks noGrp="1"/>
          </p:cNvSpPr>
          <p:nvPr>
            <p:ph idx="1"/>
          </p:nvPr>
        </p:nvSpPr>
        <p:spPr>
          <a:xfrm>
            <a:off x="609600" y="1600200"/>
            <a:ext cx="7924799" cy="4267200"/>
          </a:xfrm>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5638800"/>
            <a:ext cx="9296400" cy="1219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2401"/>
            <a:ext cx="7696199" cy="5486399"/>
          </a:xfrm>
          <a:prstGeom prst="rect">
            <a:avLst/>
          </a:prstGeom>
        </p:spPr>
      </p:pic>
    </p:spTree>
    <p:extLst>
      <p:ext uri="{BB962C8B-B14F-4D97-AF65-F5344CB8AC3E}">
        <p14:creationId xmlns:p14="http://schemas.microsoft.com/office/powerpoint/2010/main" val="35706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Find Support</a:t>
            </a:r>
          </a:p>
        </p:txBody>
      </p:sp>
      <p:sp>
        <p:nvSpPr>
          <p:cNvPr id="7" name="TextBox 6"/>
          <p:cNvSpPr txBox="1"/>
          <p:nvPr/>
        </p:nvSpPr>
        <p:spPr>
          <a:xfrm>
            <a:off x="5991225" y="4648200"/>
            <a:ext cx="2847975" cy="369332"/>
          </a:xfrm>
          <a:prstGeom prst="rect">
            <a:avLst/>
          </a:prstGeom>
          <a:noFill/>
        </p:spPr>
        <p:txBody>
          <a:bodyPr wrap="square" rtlCol="0">
            <a:spAutoFit/>
          </a:bodyPr>
          <a:lstStyle/>
          <a:p>
            <a:r>
              <a:rPr lang="en-US" dirty="0"/>
              <a:t>                           </a:t>
            </a:r>
            <a:r>
              <a:rPr lang="en-US" dirty="0">
                <a:hlinkClick r:id="rId4"/>
              </a:rPr>
              <a:t>Watch Video</a:t>
            </a:r>
            <a:endParaRPr lang="en-US" dirty="0"/>
          </a:p>
        </p:txBody>
      </p:sp>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44181" y="1143000"/>
            <a:ext cx="6350638" cy="4724400"/>
          </a:xfrm>
        </p:spPr>
      </p:pic>
    </p:spTree>
    <p:extLst>
      <p:ext uri="{BB962C8B-B14F-4D97-AF65-F5344CB8AC3E}">
        <p14:creationId xmlns:p14="http://schemas.microsoft.com/office/powerpoint/2010/main" val="43364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9144000" cy="6854610"/>
          </a:xfrm>
          <a:prstGeom prst="rect">
            <a:avLst/>
          </a:prstGeom>
        </p:spPr>
      </p:pic>
      <p:sp>
        <p:nvSpPr>
          <p:cNvPr id="2" name="Title 1"/>
          <p:cNvSpPr>
            <a:spLocks noGrp="1"/>
          </p:cNvSpPr>
          <p:nvPr>
            <p:ph type="title"/>
          </p:nvPr>
        </p:nvSpPr>
        <p:spPr>
          <a:xfrm rot="16200000">
            <a:off x="-3390900" y="2859195"/>
            <a:ext cx="8229600" cy="1143000"/>
          </a:xfrm>
        </p:spPr>
        <p:txBody>
          <a:bodyPr/>
          <a:lstStyle/>
          <a:p>
            <a:r>
              <a:rPr lang="en-US" dirty="0"/>
              <a:t>TOOLKIT</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101949"/>
            <a:ext cx="6814566" cy="5576126"/>
          </a:xfrm>
        </p:spPr>
      </p:pic>
    </p:spTree>
    <p:extLst>
      <p:ext uri="{BB962C8B-B14F-4D97-AF65-F5344CB8AC3E}">
        <p14:creationId xmlns:p14="http://schemas.microsoft.com/office/powerpoint/2010/main" val="226695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Tool: Interest Assessment</a:t>
            </a:r>
          </a:p>
        </p:txBody>
      </p:sp>
      <p:pic>
        <p:nvPicPr>
          <p:cNvPr id="5" name="Content Placeholder 4"/>
          <p:cNvPicPr>
            <a:picLocks noGrp="1" noChangeAspect="1"/>
          </p:cNvPicPr>
          <p:nvPr>
            <p:ph idx="1"/>
          </p:nvPr>
        </p:nvPicPr>
        <p:blipFill>
          <a:blip r:embed="rId4"/>
          <a:stretch>
            <a:fillRect/>
          </a:stretch>
        </p:blipFill>
        <p:spPr>
          <a:xfrm>
            <a:off x="1616185" y="1164323"/>
            <a:ext cx="5911629" cy="4525963"/>
          </a:xfrm>
          <a:prstGeom prst="rect">
            <a:avLst/>
          </a:prstGeom>
        </p:spPr>
      </p:pic>
    </p:spTree>
    <p:extLst>
      <p:ext uri="{BB962C8B-B14F-4D97-AF65-F5344CB8AC3E}">
        <p14:creationId xmlns:p14="http://schemas.microsoft.com/office/powerpoint/2010/main" val="260996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Tool: Occupation Profile</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1164323"/>
            <a:ext cx="5586655" cy="4525963"/>
          </a:xfrm>
        </p:spPr>
      </p:pic>
    </p:spTree>
    <p:extLst>
      <p:ext uri="{BB962C8B-B14F-4D97-AF65-F5344CB8AC3E}">
        <p14:creationId xmlns:p14="http://schemas.microsoft.com/office/powerpoint/2010/main" val="400022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Tool: Local Training Finder</a:t>
            </a:r>
          </a:p>
        </p:txBody>
      </p:sp>
      <p:pic>
        <p:nvPicPr>
          <p:cNvPr id="5" name="Content Placeholder 4"/>
          <p:cNvPicPr>
            <a:picLocks noGrp="1" noChangeAspect="1"/>
          </p:cNvPicPr>
          <p:nvPr>
            <p:ph idx="1"/>
          </p:nvPr>
        </p:nvPicPr>
        <p:blipFill>
          <a:blip r:embed="rId4"/>
          <a:stretch>
            <a:fillRect/>
          </a:stretch>
        </p:blipFill>
        <p:spPr>
          <a:xfrm>
            <a:off x="1828800" y="1164323"/>
            <a:ext cx="5706993" cy="4525963"/>
          </a:xfrm>
          <a:prstGeom prst="rect">
            <a:avLst/>
          </a:prstGeom>
        </p:spPr>
      </p:pic>
    </p:spTree>
    <p:extLst>
      <p:ext uri="{BB962C8B-B14F-4D97-AF65-F5344CB8AC3E}">
        <p14:creationId xmlns:p14="http://schemas.microsoft.com/office/powerpoint/2010/main" val="206872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Tool: Scholarship Finder</a:t>
            </a:r>
          </a:p>
        </p:txBody>
      </p:sp>
      <p:pic>
        <p:nvPicPr>
          <p:cNvPr id="5" name="Content Placeholder 4"/>
          <p:cNvPicPr>
            <a:picLocks noGrp="1" noChangeAspect="1"/>
          </p:cNvPicPr>
          <p:nvPr>
            <p:ph idx="1"/>
          </p:nvPr>
        </p:nvPicPr>
        <p:blipFill>
          <a:blip r:embed="rId4"/>
          <a:stretch>
            <a:fillRect/>
          </a:stretch>
        </p:blipFill>
        <p:spPr>
          <a:xfrm>
            <a:off x="1752600" y="1164323"/>
            <a:ext cx="5873948" cy="4525963"/>
          </a:xfrm>
          <a:prstGeom prst="rect">
            <a:avLst/>
          </a:prstGeom>
        </p:spPr>
      </p:pic>
    </p:spTree>
    <p:extLst>
      <p:ext uri="{BB962C8B-B14F-4D97-AF65-F5344CB8AC3E}">
        <p14:creationId xmlns:p14="http://schemas.microsoft.com/office/powerpoint/2010/main" val="122097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a:t>News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82500"/>
            <a:ext cx="5652611" cy="4489609"/>
          </a:xfrm>
          <a:prstGeom prst="rect">
            <a:avLst/>
          </a:prstGeom>
        </p:spPr>
      </p:pic>
    </p:spTree>
    <p:extLst>
      <p:ext uri="{BB962C8B-B14F-4D97-AF65-F5344CB8AC3E}">
        <p14:creationId xmlns:p14="http://schemas.microsoft.com/office/powerpoint/2010/main" val="384393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a:t>Outreach materials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175595"/>
            <a:ext cx="6200775" cy="4503420"/>
          </a:xfrm>
          <a:prstGeom prst="rect">
            <a:avLst/>
          </a:prstGeom>
        </p:spPr>
      </p:pic>
    </p:spTree>
    <p:extLst>
      <p:ext uri="{BB962C8B-B14F-4D97-AF65-F5344CB8AC3E}">
        <p14:creationId xmlns:p14="http://schemas.microsoft.com/office/powerpoint/2010/main" val="384393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 y="0"/>
            <a:ext cx="9144000" cy="6854610"/>
          </a:xfrm>
          <a:prstGeom prst="rect">
            <a:avLst/>
          </a:prstGeom>
        </p:spPr>
      </p:pic>
      <p:sp>
        <p:nvSpPr>
          <p:cNvPr id="2" name="Title 1"/>
          <p:cNvSpPr>
            <a:spLocks noGrp="1"/>
          </p:cNvSpPr>
          <p:nvPr>
            <p:ph type="title"/>
          </p:nvPr>
        </p:nvSpPr>
        <p:spPr/>
        <p:txBody>
          <a:bodyPr/>
          <a:lstStyle/>
          <a:p>
            <a:r>
              <a:rPr lang="en-US" dirty="0"/>
              <a:t>Web API</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117730"/>
            <a:ext cx="5482400" cy="4619149"/>
          </a:xfrm>
          <a:prstGeom prst="rect">
            <a:avLst/>
          </a:prstGeom>
        </p:spPr>
      </p:pic>
    </p:spTree>
    <p:extLst>
      <p:ext uri="{BB962C8B-B14F-4D97-AF65-F5344CB8AC3E}">
        <p14:creationId xmlns:p14="http://schemas.microsoft.com/office/powerpoint/2010/main" val="225972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CareerOneStop Blog</a:t>
            </a:r>
          </a:p>
        </p:txBody>
      </p:sp>
      <p:sp>
        <p:nvSpPr>
          <p:cNvPr id="3" name="TextBox 2"/>
          <p:cNvSpPr txBox="1"/>
          <p:nvPr/>
        </p:nvSpPr>
        <p:spPr>
          <a:xfrm>
            <a:off x="6438134" y="2133600"/>
            <a:ext cx="2705866" cy="369332"/>
          </a:xfrm>
          <a:prstGeom prst="rect">
            <a:avLst/>
          </a:prstGeom>
          <a:noFill/>
        </p:spPr>
        <p:txBody>
          <a:bodyPr wrap="square" rtlCol="0">
            <a:spAutoFit/>
          </a:bodyPr>
          <a:lstStyle/>
          <a:p>
            <a:r>
              <a:rPr lang="en-US" dirty="0"/>
              <a:t> blog.CareerOneStop.org</a:t>
            </a:r>
          </a:p>
        </p:txBody>
      </p:sp>
      <p:pic>
        <p:nvPicPr>
          <p:cNvPr id="5" name="Picture 4"/>
          <p:cNvPicPr>
            <a:picLocks noChangeAspect="1"/>
          </p:cNvPicPr>
          <p:nvPr/>
        </p:nvPicPr>
        <p:blipFill>
          <a:blip r:embed="rId4"/>
          <a:stretch>
            <a:fillRect/>
          </a:stretch>
        </p:blipFill>
        <p:spPr>
          <a:xfrm>
            <a:off x="990600" y="1295400"/>
            <a:ext cx="3794286" cy="4553143"/>
          </a:xfrm>
          <a:prstGeom prst="rect">
            <a:avLst/>
          </a:prstGeom>
        </p:spPr>
      </p:pic>
    </p:spTree>
    <p:extLst>
      <p:ext uri="{BB962C8B-B14F-4D97-AF65-F5344CB8AC3E}">
        <p14:creationId xmlns:p14="http://schemas.microsoft.com/office/powerpoint/2010/main" val="322055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Text Box 13"/>
          <p:cNvSpPr txBox="1">
            <a:spLocks noChangeArrowheads="1"/>
          </p:cNvSpPr>
          <p:nvPr/>
        </p:nvSpPr>
        <p:spPr bwMode="auto">
          <a:xfrm>
            <a:off x="4054343" y="5479207"/>
            <a:ext cx="4648200" cy="393954"/>
          </a:xfrm>
          <a:prstGeom prst="rect">
            <a:avLst/>
          </a:prstGeom>
          <a:noFill/>
          <a:ln w="9525">
            <a:noFill/>
            <a:miter lim="800000"/>
            <a:headEnd/>
            <a:tailEnd/>
          </a:ln>
        </p:spPr>
        <p:txBody>
          <a:bodyPr>
            <a:spAutoFit/>
          </a:bodyPr>
          <a:lstStyle/>
          <a:p>
            <a:pPr algn="r">
              <a:lnSpc>
                <a:spcPct val="70000"/>
              </a:lnSpc>
              <a:spcBef>
                <a:spcPct val="50000"/>
              </a:spcBef>
            </a:pPr>
            <a:r>
              <a:rPr lang="en-US" sz="2800" dirty="0" err="1">
                <a:solidFill>
                  <a:schemeClr val="bg1"/>
                </a:solidFill>
                <a:latin typeface="Verdana"/>
                <a:cs typeface="Verdana"/>
              </a:rPr>
              <a:t>GetMyFuture</a:t>
            </a:r>
            <a:endParaRPr lang="en-US" sz="2800" dirty="0">
              <a:solidFill>
                <a:schemeClr val="bg1"/>
              </a:solidFill>
              <a:latin typeface="Verdana"/>
              <a:cs typeface="Verdan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66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a:t>Mobile Tools</a:t>
            </a:r>
          </a:p>
        </p:txBody>
      </p:sp>
      <p:pic>
        <p:nvPicPr>
          <p:cNvPr id="5" name="Picture 4"/>
          <p:cNvPicPr>
            <a:picLocks noChangeAspect="1"/>
          </p:cNvPicPr>
          <p:nvPr/>
        </p:nvPicPr>
        <p:blipFill>
          <a:blip r:embed="rId4"/>
          <a:stretch>
            <a:fillRect/>
          </a:stretch>
        </p:blipFill>
        <p:spPr>
          <a:xfrm>
            <a:off x="360482" y="1060903"/>
            <a:ext cx="5542598" cy="4342924"/>
          </a:xfrm>
          <a:prstGeom prst="rect">
            <a:avLst/>
          </a:prstGeom>
        </p:spPr>
      </p:pic>
      <p:pic>
        <p:nvPicPr>
          <p:cNvPr id="6" name="Picture 5"/>
          <p:cNvPicPr>
            <a:picLocks noChangeAspect="1"/>
          </p:cNvPicPr>
          <p:nvPr/>
        </p:nvPicPr>
        <p:blipFill>
          <a:blip r:embed="rId5"/>
          <a:stretch>
            <a:fillRect/>
          </a:stretch>
        </p:blipFill>
        <p:spPr>
          <a:xfrm>
            <a:off x="3067050" y="4267200"/>
            <a:ext cx="6076950" cy="1552575"/>
          </a:xfrm>
          <a:prstGeom prst="rect">
            <a:avLst/>
          </a:prstGeom>
        </p:spPr>
      </p:pic>
    </p:spTree>
    <p:extLst>
      <p:ext uri="{BB962C8B-B14F-4D97-AF65-F5344CB8AC3E}">
        <p14:creationId xmlns:p14="http://schemas.microsoft.com/office/powerpoint/2010/main" val="3979353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CareerOneStop on Social Media</a:t>
            </a:r>
          </a:p>
        </p:txBody>
      </p:sp>
      <p:sp>
        <p:nvSpPr>
          <p:cNvPr id="3" name="Content Placeholder 2"/>
          <p:cNvSpPr>
            <a:spLocks noGrp="1"/>
          </p:cNvSpPr>
          <p:nvPr>
            <p:ph idx="1"/>
          </p:nvPr>
        </p:nvSpPr>
        <p:spPr>
          <a:xfrm>
            <a:off x="381000" y="1600200"/>
            <a:ext cx="8610600" cy="4525963"/>
          </a:xfrm>
        </p:spPr>
        <p:txBody>
          <a:bodyPr>
            <a:normAutofit/>
          </a:bodyPr>
          <a:lstStyle/>
          <a:p>
            <a:r>
              <a:rPr lang="en-US" sz="2400" dirty="0">
                <a:ea typeface="Verdana" pitchFamily="34" charset="0"/>
                <a:cs typeface="Verdana" pitchFamily="34" charset="0"/>
              </a:rPr>
              <a:t>Twitter:</a:t>
            </a:r>
            <a:r>
              <a:rPr lang="en-US" sz="2600" dirty="0">
                <a:ea typeface="Verdana" pitchFamily="34" charset="0"/>
                <a:cs typeface="Verdana" pitchFamily="34" charset="0"/>
              </a:rPr>
              <a:t> </a:t>
            </a:r>
            <a:r>
              <a:rPr lang="en-US" sz="1600" dirty="0">
                <a:ea typeface="Verdana" pitchFamily="34" charset="0"/>
                <a:cs typeface="Verdana" pitchFamily="34" charset="0"/>
                <a:hlinkClick r:id="rId4"/>
              </a:rPr>
              <a:t>https://twitter.com/Career1Stop</a:t>
            </a:r>
            <a:endParaRPr lang="en-US" sz="1600" dirty="0">
              <a:ea typeface="Verdana" pitchFamily="34" charset="0"/>
              <a:cs typeface="Verdana" pitchFamily="34" charset="0"/>
            </a:endParaRPr>
          </a:p>
          <a:p>
            <a:r>
              <a:rPr lang="en-US" sz="2400" dirty="0">
                <a:ea typeface="Verdana" pitchFamily="34" charset="0"/>
                <a:cs typeface="Verdana" pitchFamily="34" charset="0"/>
              </a:rPr>
              <a:t>LinkedIn: </a:t>
            </a:r>
            <a:r>
              <a:rPr lang="en-US" sz="1600" dirty="0">
                <a:ea typeface="Verdana" pitchFamily="34" charset="0"/>
                <a:cs typeface="Verdana" pitchFamily="34" charset="0"/>
                <a:hlinkClick r:id="rId5"/>
              </a:rPr>
              <a:t>https://www.linkedin.com/company/careeronestop</a:t>
            </a:r>
            <a:endParaRPr lang="en-US" sz="1600" dirty="0">
              <a:ea typeface="Verdana" pitchFamily="34" charset="0"/>
              <a:cs typeface="Verdana" pitchFamily="34" charset="0"/>
            </a:endParaRPr>
          </a:p>
          <a:p>
            <a:r>
              <a:rPr lang="en-US" sz="2400" dirty="0">
                <a:ea typeface="Verdana" pitchFamily="34" charset="0"/>
                <a:cs typeface="Verdana" pitchFamily="34" charset="0"/>
              </a:rPr>
              <a:t>Facebook:</a:t>
            </a:r>
            <a:r>
              <a:rPr lang="en-US" sz="2600" dirty="0">
                <a:ea typeface="Verdana" pitchFamily="34" charset="0"/>
                <a:cs typeface="Verdana" pitchFamily="34" charset="0"/>
              </a:rPr>
              <a:t> </a:t>
            </a:r>
            <a:r>
              <a:rPr lang="en-US" sz="1600" dirty="0">
                <a:ea typeface="Verdana" pitchFamily="34" charset="0"/>
                <a:cs typeface="Verdana" pitchFamily="34" charset="0"/>
                <a:hlinkClick r:id="rId6"/>
              </a:rPr>
              <a:t>https://www.facebook.com/pages/Careeronestop/135511219941994</a:t>
            </a:r>
            <a:endParaRPr lang="en-US" sz="1600" dirty="0">
              <a:ea typeface="Verdana" pitchFamily="34" charset="0"/>
              <a:cs typeface="Verdana" pitchFamily="34" charset="0"/>
            </a:endParaRPr>
          </a:p>
          <a:p>
            <a:r>
              <a:rPr lang="en-US" sz="2400" dirty="0">
                <a:ea typeface="Verdana" pitchFamily="34" charset="0"/>
                <a:cs typeface="Verdana" pitchFamily="34" charset="0"/>
              </a:rPr>
              <a:t>Instagram:</a:t>
            </a:r>
            <a:r>
              <a:rPr lang="en-US" sz="2600" dirty="0">
                <a:ea typeface="Verdana" pitchFamily="34" charset="0"/>
                <a:cs typeface="Verdana" pitchFamily="34" charset="0"/>
              </a:rPr>
              <a:t> </a:t>
            </a:r>
            <a:r>
              <a:rPr lang="en-US" sz="1600" dirty="0">
                <a:hlinkClick r:id="rId7"/>
              </a:rPr>
              <a:t>https://www.instagram.com/careeronestop/</a:t>
            </a:r>
            <a:endParaRPr lang="en-US" sz="1600" dirty="0">
              <a:ea typeface="Verdana" pitchFamily="34" charset="0"/>
              <a:cs typeface="Verdana" pitchFamily="34" charset="0"/>
            </a:endParaRPr>
          </a:p>
          <a:p>
            <a:r>
              <a:rPr lang="en-US" sz="2400" dirty="0">
                <a:ea typeface="Verdana" pitchFamily="34" charset="0"/>
                <a:cs typeface="Verdana" pitchFamily="34" charset="0"/>
              </a:rPr>
              <a:t>Pinterest:</a:t>
            </a:r>
            <a:r>
              <a:rPr lang="en-US" sz="2600" dirty="0">
                <a:ea typeface="Verdana" pitchFamily="34" charset="0"/>
                <a:cs typeface="Verdana" pitchFamily="34" charset="0"/>
              </a:rPr>
              <a:t> </a:t>
            </a:r>
            <a:r>
              <a:rPr lang="en-US" sz="1600" dirty="0">
                <a:ea typeface="Verdana" pitchFamily="34" charset="0"/>
                <a:cs typeface="Verdana" pitchFamily="34" charset="0"/>
                <a:hlinkClick r:id="rId8"/>
              </a:rPr>
              <a:t>https://www.pinterest.com/CareerOneStop/</a:t>
            </a:r>
            <a:endParaRPr lang="en-US" sz="1600" dirty="0">
              <a:ea typeface="Verdana" pitchFamily="34" charset="0"/>
              <a:cs typeface="Verdana" pitchFamily="34" charset="0"/>
            </a:endParaRPr>
          </a:p>
          <a:p>
            <a:r>
              <a:rPr lang="en-US" sz="2400" dirty="0">
                <a:ea typeface="Verdana" pitchFamily="34" charset="0"/>
                <a:cs typeface="Verdana" pitchFamily="34" charset="0"/>
              </a:rPr>
              <a:t>YouTube:</a:t>
            </a:r>
            <a:r>
              <a:rPr lang="en-US" sz="2600" dirty="0">
                <a:ea typeface="Verdana" pitchFamily="34" charset="0"/>
                <a:cs typeface="Verdana" pitchFamily="34" charset="0"/>
              </a:rPr>
              <a:t> </a:t>
            </a:r>
            <a:r>
              <a:rPr lang="en-US" sz="1600" dirty="0">
                <a:ea typeface="Verdana" pitchFamily="34" charset="0"/>
                <a:cs typeface="Verdana" pitchFamily="34" charset="0"/>
                <a:hlinkClick r:id="rId9"/>
              </a:rPr>
              <a:t>https://www.youtube.com/user/CareerOneStop</a:t>
            </a:r>
            <a:endParaRPr lang="en-US" sz="1600" dirty="0">
              <a:ea typeface="Verdana" pitchFamily="34" charset="0"/>
              <a:cs typeface="Verdana" pitchFamily="34" charset="0"/>
            </a:endParaRPr>
          </a:p>
          <a:p>
            <a:endParaRPr lang="en-US" sz="1800" dirty="0">
              <a:latin typeface="Verdana" pitchFamily="34" charset="0"/>
              <a:ea typeface="Verdana" pitchFamily="34" charset="0"/>
              <a:cs typeface="Verdana" pitchFamily="34" charset="0"/>
            </a:endParaRPr>
          </a:p>
          <a:p>
            <a:pPr marL="0" indent="0">
              <a:buNone/>
            </a:pP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2514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a:t>Resources</a:t>
            </a:r>
          </a:p>
        </p:txBody>
      </p:sp>
      <p:sp>
        <p:nvSpPr>
          <p:cNvPr id="3" name="Rectangle 2"/>
          <p:cNvSpPr/>
          <p:nvPr/>
        </p:nvSpPr>
        <p:spPr>
          <a:xfrm>
            <a:off x="225778" y="1752600"/>
            <a:ext cx="8763000" cy="3243965"/>
          </a:xfrm>
          <a:prstGeom prst="rect">
            <a:avLst/>
          </a:prstGeom>
        </p:spPr>
        <p:txBody>
          <a:bodyPr wrap="square">
            <a:spAutoFit/>
          </a:bodyPr>
          <a:lstStyle/>
          <a:p>
            <a:pPr>
              <a:lnSpc>
                <a:spcPct val="80000"/>
              </a:lnSpc>
            </a:pPr>
            <a:r>
              <a:rPr lang="en-US" sz="1600" b="1" dirty="0">
                <a:latin typeface="Verdana" pitchFamily="34" charset="0"/>
                <a:ea typeface="Verdana" pitchFamily="34" charset="0"/>
                <a:cs typeface="Verdana" pitchFamily="34" charset="0"/>
              </a:rPr>
              <a:t>U.S. Department of Labor Employment &amp; Training Administration: </a:t>
            </a:r>
            <a:r>
              <a:rPr lang="en-US" sz="1600" dirty="0">
                <a:latin typeface="Verdana" pitchFamily="34" charset="0"/>
                <a:ea typeface="Verdana" pitchFamily="34" charset="0"/>
                <a:cs typeface="Verdana" pitchFamily="34" charset="0"/>
                <a:hlinkClick r:id="rId4"/>
              </a:rPr>
              <a:t>www.doleta.gov</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CareerOneStop: </a:t>
            </a:r>
            <a:r>
              <a:rPr lang="en-US" sz="1600" dirty="0">
                <a:latin typeface="Verdana" pitchFamily="34" charset="0"/>
                <a:ea typeface="Verdana" pitchFamily="34" charset="0"/>
                <a:cs typeface="Verdana" pitchFamily="34" charset="0"/>
                <a:hlinkClick r:id="rId5"/>
              </a:rPr>
              <a:t>www.careeronestop.org</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dirty="0">
              <a:latin typeface="Verdana" pitchFamily="34" charset="0"/>
              <a:ea typeface="Verdana" pitchFamily="34" charset="0"/>
              <a:cs typeface="Verdana" pitchFamily="34" charset="0"/>
            </a:endParaRPr>
          </a:p>
          <a:p>
            <a:pPr marL="609600" indent="-609600">
              <a:lnSpc>
                <a:spcPct val="80000"/>
              </a:lnSpc>
            </a:pPr>
            <a:r>
              <a:rPr lang="en-US" sz="1600" b="1" dirty="0" err="1">
                <a:latin typeface="Verdana" pitchFamily="34" charset="0"/>
                <a:ea typeface="Verdana" pitchFamily="34" charset="0"/>
                <a:cs typeface="Verdana" pitchFamily="34" charset="0"/>
              </a:rPr>
              <a:t>GetMyFuture</a:t>
            </a:r>
            <a:r>
              <a:rPr lang="en-US" sz="1600" b="1"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hlinkClick r:id="rId6"/>
              </a:rPr>
              <a:t>www.GetMyFuture.org</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Credentials Center: </a:t>
            </a:r>
            <a:r>
              <a:rPr lang="en-US" sz="1600" dirty="0">
                <a:latin typeface="Verdana" pitchFamily="34" charset="0"/>
                <a:ea typeface="Verdana" pitchFamily="34" charset="0"/>
                <a:cs typeface="Verdana" pitchFamily="34" charset="0"/>
                <a:hlinkClick r:id="rId7"/>
              </a:rPr>
              <a:t>www.careeronestop.org/Credentials</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Business Center: </a:t>
            </a:r>
            <a:r>
              <a:rPr lang="en-US" sz="1600" dirty="0">
                <a:latin typeface="Verdana" pitchFamily="34" charset="0"/>
                <a:ea typeface="Verdana" pitchFamily="34" charset="0"/>
                <a:cs typeface="Verdana" pitchFamily="34" charset="0"/>
                <a:hlinkClick r:id="rId8"/>
              </a:rPr>
              <a:t>www.careeronestop.org/BusinessCenter</a:t>
            </a:r>
            <a:br>
              <a:rPr lang="en-US" sz="1600" b="1" dirty="0">
                <a:latin typeface="Verdana" pitchFamily="34" charset="0"/>
                <a:ea typeface="Verdana" pitchFamily="34" charset="0"/>
                <a:cs typeface="Verdana" pitchFamily="34" charset="0"/>
              </a:rPr>
            </a:b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Veteran and Military Transition Center: </a:t>
            </a:r>
            <a:r>
              <a:rPr lang="en-US" sz="1600" dirty="0">
                <a:latin typeface="Verdana" panose="020B0604030504040204" pitchFamily="34" charset="0"/>
                <a:ea typeface="Verdana" panose="020B0604030504040204" pitchFamily="34" charset="0"/>
                <a:hlinkClick r:id="rId9"/>
              </a:rPr>
              <a:t>www.careeronestop.org/Veterans</a:t>
            </a:r>
            <a:br>
              <a:rPr lang="en-US" sz="1600" b="1" u="sng" dirty="0">
                <a:solidFill>
                  <a:schemeClr val="hlink"/>
                </a:solidFill>
                <a:latin typeface="Verdana" pitchFamily="34" charset="0"/>
                <a:ea typeface="Verdana" pitchFamily="34" charset="0"/>
                <a:cs typeface="Verdana" pitchFamily="34" charset="0"/>
              </a:rPr>
            </a:br>
            <a:endParaRPr lang="en-US" sz="1600" b="1" u="sng" dirty="0">
              <a:solidFill>
                <a:schemeClr val="hlink"/>
              </a:solidFill>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Competency Model: </a:t>
            </a:r>
            <a:r>
              <a:rPr lang="en-US" sz="1600" dirty="0">
                <a:latin typeface="Verdana" pitchFamily="34" charset="0"/>
                <a:ea typeface="Verdana" pitchFamily="34" charset="0"/>
                <a:cs typeface="Verdana" pitchFamily="34" charset="0"/>
                <a:hlinkClick r:id="rId10"/>
              </a:rPr>
              <a:t>www.careeronestop.org/CompetencyModel</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mySkills myFuture: </a:t>
            </a:r>
            <a:r>
              <a:rPr lang="en-US" sz="1600" dirty="0">
                <a:latin typeface="Verdana" pitchFamily="34" charset="0"/>
                <a:ea typeface="Verdana" pitchFamily="34" charset="0"/>
                <a:cs typeface="Verdana" pitchFamily="34" charset="0"/>
                <a:hlinkClick r:id="rId11"/>
              </a:rPr>
              <a:t>www.mySkillsmyFuture.org</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9556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57"/>
            <a:ext cx="9144000" cy="6854610"/>
          </a:xfrm>
          <a:prstGeom prst="rect">
            <a:avLst/>
          </a:prstGeom>
        </p:spPr>
      </p:pic>
      <p:sp>
        <p:nvSpPr>
          <p:cNvPr id="2" name="Title 1"/>
          <p:cNvSpPr>
            <a:spLocks noGrp="1"/>
          </p:cNvSpPr>
          <p:nvPr>
            <p:ph type="title"/>
          </p:nvPr>
        </p:nvSpPr>
        <p:spPr/>
        <p:txBody>
          <a:bodyPr/>
          <a:lstStyle/>
          <a:p>
            <a:r>
              <a:rPr lang="en-US" dirty="0"/>
              <a:t>Contact Us</a:t>
            </a:r>
          </a:p>
        </p:txBody>
      </p:sp>
      <p:sp>
        <p:nvSpPr>
          <p:cNvPr id="3" name="Rectangle 2"/>
          <p:cNvSpPr/>
          <p:nvPr/>
        </p:nvSpPr>
        <p:spPr>
          <a:xfrm>
            <a:off x="762000" y="1143000"/>
            <a:ext cx="7772400" cy="3108543"/>
          </a:xfrm>
          <a:prstGeom prst="rect">
            <a:avLst/>
          </a:prstGeom>
        </p:spPr>
        <p:txBody>
          <a:bodyPr wrap="square">
            <a:spAutoFit/>
          </a:bodyPr>
          <a:lstStyle/>
          <a:p>
            <a:br>
              <a:rPr lang="en-US" sz="2800" dirty="0"/>
            </a:br>
            <a:r>
              <a:rPr lang="en-US" sz="2800" dirty="0"/>
              <a:t>Contact </a:t>
            </a:r>
            <a:r>
              <a:rPr lang="en-US" sz="2800" dirty="0" err="1"/>
              <a:t>CareerOneStop</a:t>
            </a:r>
            <a:endParaRPr lang="en-US" sz="2800" dirty="0"/>
          </a:p>
          <a:p>
            <a:pPr lvl="1"/>
            <a:r>
              <a:rPr lang="en-US" sz="2800" dirty="0"/>
              <a:t>E-mail: </a:t>
            </a:r>
            <a:r>
              <a:rPr lang="en-US" sz="2800" dirty="0">
                <a:hlinkClick r:id="rId4"/>
              </a:rPr>
              <a:t>info@CareerOneStop.org</a:t>
            </a:r>
            <a:endParaRPr lang="en-US" sz="2800" dirty="0"/>
          </a:p>
          <a:p>
            <a:pPr lvl="1"/>
            <a:endParaRPr lang="en-US" sz="2800" dirty="0"/>
          </a:p>
          <a:p>
            <a:pPr lvl="1"/>
            <a:endParaRPr lang="en-US" sz="2800" dirty="0"/>
          </a:p>
          <a:p>
            <a:r>
              <a:rPr lang="en-US" sz="2800" dirty="0"/>
              <a:t>US2-JOBS Toll-Free Help Line</a:t>
            </a:r>
          </a:p>
          <a:p>
            <a:pPr lvl="1"/>
            <a:r>
              <a:rPr lang="en-US" sz="2800" dirty="0"/>
              <a:t>1-877-US2-JOBS (TTY: 1-877-889-5627)</a:t>
            </a:r>
          </a:p>
        </p:txBody>
      </p:sp>
    </p:spTree>
    <p:extLst>
      <p:ext uri="{BB962C8B-B14F-4D97-AF65-F5344CB8AC3E}">
        <p14:creationId xmlns:p14="http://schemas.microsoft.com/office/powerpoint/2010/main" val="225972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Text Box 13"/>
          <p:cNvSpPr txBox="1">
            <a:spLocks noChangeArrowheads="1"/>
          </p:cNvSpPr>
          <p:nvPr/>
        </p:nvSpPr>
        <p:spPr bwMode="auto">
          <a:xfrm>
            <a:off x="4054343" y="5479207"/>
            <a:ext cx="4648200" cy="393954"/>
          </a:xfrm>
          <a:prstGeom prst="rect">
            <a:avLst/>
          </a:prstGeom>
          <a:noFill/>
          <a:ln w="9525">
            <a:noFill/>
            <a:miter lim="800000"/>
            <a:headEnd/>
            <a:tailEnd/>
          </a:ln>
        </p:spPr>
        <p:txBody>
          <a:bodyPr>
            <a:spAutoFit/>
          </a:bodyPr>
          <a:lstStyle/>
          <a:p>
            <a:pPr algn="r">
              <a:lnSpc>
                <a:spcPct val="70000"/>
              </a:lnSpc>
              <a:spcBef>
                <a:spcPct val="50000"/>
              </a:spcBef>
            </a:pPr>
            <a:r>
              <a:rPr lang="en-US" sz="2800" dirty="0" err="1">
                <a:solidFill>
                  <a:schemeClr val="bg1"/>
                </a:solidFill>
                <a:latin typeface="Verdana"/>
                <a:cs typeface="Verdana"/>
              </a:rPr>
              <a:t>GetMyFuture</a:t>
            </a:r>
            <a:endParaRPr lang="en-US" sz="2800" dirty="0">
              <a:solidFill>
                <a:schemeClr val="bg1"/>
              </a:solidFill>
              <a:latin typeface="Verdana"/>
              <a:cs typeface="Verdan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3148"/>
            <a:ext cx="5831014" cy="4777740"/>
          </a:xfrm>
          <a:prstGeom prst="rect">
            <a:avLst/>
          </a:prstGeom>
        </p:spPr>
      </p:pic>
      <p:sp>
        <p:nvSpPr>
          <p:cNvPr id="7" name="Rounded Rectangle 6"/>
          <p:cNvSpPr/>
          <p:nvPr/>
        </p:nvSpPr>
        <p:spPr>
          <a:xfrm>
            <a:off x="1356610" y="1498898"/>
            <a:ext cx="6400800" cy="530814"/>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95600" y="289818"/>
            <a:ext cx="6096000" cy="923330"/>
          </a:xfrm>
          <a:prstGeom prst="rect">
            <a:avLst/>
          </a:prstGeom>
          <a:noFill/>
        </p:spPr>
        <p:txBody>
          <a:bodyPr wrap="square" rtlCol="0">
            <a:spAutoFit/>
          </a:bodyPr>
          <a:lstStyle/>
          <a:p>
            <a:r>
              <a:rPr lang="en-US" sz="5400" dirty="0"/>
              <a:t>Navigation</a:t>
            </a:r>
          </a:p>
        </p:txBody>
      </p:sp>
    </p:spTree>
    <p:extLst>
      <p:ext uri="{BB962C8B-B14F-4D97-AF65-F5344CB8AC3E}">
        <p14:creationId xmlns:p14="http://schemas.microsoft.com/office/powerpoint/2010/main" val="27042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Text Box 13"/>
          <p:cNvSpPr txBox="1">
            <a:spLocks noChangeArrowheads="1"/>
          </p:cNvSpPr>
          <p:nvPr/>
        </p:nvSpPr>
        <p:spPr bwMode="auto">
          <a:xfrm>
            <a:off x="4054343" y="5479207"/>
            <a:ext cx="4648200" cy="393954"/>
          </a:xfrm>
          <a:prstGeom prst="rect">
            <a:avLst/>
          </a:prstGeom>
          <a:noFill/>
          <a:ln w="9525">
            <a:noFill/>
            <a:miter lim="800000"/>
            <a:headEnd/>
            <a:tailEnd/>
          </a:ln>
        </p:spPr>
        <p:txBody>
          <a:bodyPr>
            <a:spAutoFit/>
          </a:bodyPr>
          <a:lstStyle/>
          <a:p>
            <a:pPr algn="r">
              <a:lnSpc>
                <a:spcPct val="70000"/>
              </a:lnSpc>
              <a:spcBef>
                <a:spcPct val="50000"/>
              </a:spcBef>
            </a:pPr>
            <a:r>
              <a:rPr lang="en-US" sz="2800" dirty="0" err="1">
                <a:solidFill>
                  <a:schemeClr val="bg1"/>
                </a:solidFill>
                <a:latin typeface="Verdana"/>
                <a:cs typeface="Verdana"/>
              </a:rPr>
              <a:t>GetMyFuture</a:t>
            </a:r>
            <a:endParaRPr lang="en-US" sz="2800" dirty="0">
              <a:solidFill>
                <a:schemeClr val="bg1"/>
              </a:solidFill>
              <a:latin typeface="Verdana"/>
              <a:cs typeface="Verdan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296" y="1076325"/>
            <a:ext cx="6547104" cy="5364480"/>
          </a:xfrm>
          <a:prstGeom prst="rect">
            <a:avLst/>
          </a:prstGeom>
        </p:spPr>
      </p:pic>
      <p:sp>
        <p:nvSpPr>
          <p:cNvPr id="7" name="Rounded Rectangle 6"/>
          <p:cNvSpPr/>
          <p:nvPr/>
        </p:nvSpPr>
        <p:spPr>
          <a:xfrm>
            <a:off x="853190" y="2130425"/>
            <a:ext cx="2133600" cy="914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95600" y="152995"/>
            <a:ext cx="6096000" cy="923330"/>
          </a:xfrm>
          <a:prstGeom prst="rect">
            <a:avLst/>
          </a:prstGeom>
          <a:noFill/>
        </p:spPr>
        <p:txBody>
          <a:bodyPr wrap="square" rtlCol="0">
            <a:spAutoFit/>
          </a:bodyPr>
          <a:lstStyle/>
          <a:p>
            <a:r>
              <a:rPr lang="en-US" sz="5400" dirty="0" err="1"/>
              <a:t>ShortCuts</a:t>
            </a:r>
            <a:endParaRPr lang="en-US" sz="5400" dirty="0"/>
          </a:p>
        </p:txBody>
      </p:sp>
      <p:sp>
        <p:nvSpPr>
          <p:cNvPr id="4" name="Rounded Rectangle 3"/>
          <p:cNvSpPr/>
          <p:nvPr/>
        </p:nvSpPr>
        <p:spPr>
          <a:xfrm>
            <a:off x="6019800" y="2130425"/>
            <a:ext cx="838200" cy="688975"/>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9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User Guide</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6800" y="1164165"/>
            <a:ext cx="7239000" cy="4526280"/>
          </a:xfrm>
        </p:spPr>
      </p:pic>
    </p:spTree>
    <p:extLst>
      <p:ext uri="{BB962C8B-B14F-4D97-AF65-F5344CB8AC3E}">
        <p14:creationId xmlns:p14="http://schemas.microsoft.com/office/powerpoint/2010/main" val="27656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Videos</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7400" y="1164323"/>
            <a:ext cx="5560910" cy="4525963"/>
          </a:xfrm>
        </p:spPr>
      </p:pic>
    </p:spTree>
    <p:extLst>
      <p:ext uri="{BB962C8B-B14F-4D97-AF65-F5344CB8AC3E}">
        <p14:creationId xmlns:p14="http://schemas.microsoft.com/office/powerpoint/2010/main" val="281716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1"/>
            <a:ext cx="9144000" cy="6854610"/>
          </a:xfrm>
          <a:prstGeom prst="rect">
            <a:avLst/>
          </a:prstGeom>
        </p:spPr>
      </p:pic>
      <p:sp>
        <p:nvSpPr>
          <p:cNvPr id="2" name="Title 1"/>
          <p:cNvSpPr>
            <a:spLocks noGrp="1"/>
          </p:cNvSpPr>
          <p:nvPr>
            <p:ph type="title"/>
          </p:nvPr>
        </p:nvSpPr>
        <p:spPr/>
        <p:txBody>
          <a:bodyPr/>
          <a:lstStyle/>
          <a:p>
            <a:r>
              <a:rPr lang="en-US" dirty="0"/>
              <a:t>Explore Careers</a:t>
            </a:r>
          </a:p>
        </p:txBody>
      </p:sp>
      <p:sp>
        <p:nvSpPr>
          <p:cNvPr id="6" name="TextBox 5"/>
          <p:cNvSpPr txBox="1"/>
          <p:nvPr/>
        </p:nvSpPr>
        <p:spPr>
          <a:xfrm>
            <a:off x="5410200" y="1677286"/>
            <a:ext cx="32766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7" name="TextBox 6"/>
          <p:cNvSpPr txBox="1"/>
          <p:nvPr/>
        </p:nvSpPr>
        <p:spPr>
          <a:xfrm rot="10800000" flipV="1">
            <a:off x="6467524" y="4724400"/>
            <a:ext cx="2438400" cy="369332"/>
          </a:xfrm>
          <a:prstGeom prst="rect">
            <a:avLst/>
          </a:prstGeom>
          <a:noFill/>
        </p:spPr>
        <p:txBody>
          <a:bodyPr wrap="square" rtlCol="0">
            <a:spAutoFit/>
          </a:bodyPr>
          <a:lstStyle/>
          <a:p>
            <a:r>
              <a:rPr lang="en-US" dirty="0">
                <a:hlinkClick r:id="rId4"/>
              </a:rPr>
              <a:t>Watch Video</a:t>
            </a:r>
            <a:endParaRPr lang="en-US" dirty="0"/>
          </a:p>
        </p:txBody>
      </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6372" y="1150582"/>
            <a:ext cx="6093077" cy="4525963"/>
          </a:xfrm>
        </p:spPr>
      </p:pic>
    </p:spTree>
    <p:extLst>
      <p:ext uri="{BB962C8B-B14F-4D97-AF65-F5344CB8AC3E}">
        <p14:creationId xmlns:p14="http://schemas.microsoft.com/office/powerpoint/2010/main" val="314565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331"/>
            <a:ext cx="9144000" cy="6854610"/>
          </a:xfrm>
          <a:prstGeom prst="rect">
            <a:avLst/>
          </a:prstGeom>
        </p:spPr>
      </p:pic>
      <p:sp>
        <p:nvSpPr>
          <p:cNvPr id="2" name="Title 1"/>
          <p:cNvSpPr>
            <a:spLocks noGrp="1"/>
          </p:cNvSpPr>
          <p:nvPr>
            <p:ph type="title"/>
          </p:nvPr>
        </p:nvSpPr>
        <p:spPr/>
        <p:txBody>
          <a:bodyPr/>
          <a:lstStyle/>
          <a:p>
            <a:r>
              <a:rPr lang="en-US" dirty="0"/>
              <a:t>Education</a:t>
            </a:r>
          </a:p>
        </p:txBody>
      </p:sp>
      <p:sp>
        <p:nvSpPr>
          <p:cNvPr id="5" name="TextBox 4"/>
          <p:cNvSpPr txBox="1"/>
          <p:nvPr/>
        </p:nvSpPr>
        <p:spPr>
          <a:xfrm>
            <a:off x="7086599" y="4495800"/>
            <a:ext cx="1838793" cy="369332"/>
          </a:xfrm>
          <a:prstGeom prst="rect">
            <a:avLst/>
          </a:prstGeom>
          <a:noFill/>
        </p:spPr>
        <p:txBody>
          <a:bodyPr wrap="square" rtlCol="0">
            <a:spAutoFit/>
          </a:bodyPr>
          <a:lstStyle/>
          <a:p>
            <a:r>
              <a:rPr lang="en-US" dirty="0">
                <a:hlinkClick r:id="rId4"/>
              </a:rPr>
              <a:t> Watch Video</a:t>
            </a:r>
            <a:endParaRPr lang="en-US" dirty="0"/>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 y="1297977"/>
            <a:ext cx="6885908" cy="4582097"/>
          </a:xfrm>
        </p:spPr>
      </p:pic>
    </p:spTree>
    <p:extLst>
      <p:ext uri="{BB962C8B-B14F-4D97-AF65-F5344CB8AC3E}">
        <p14:creationId xmlns:p14="http://schemas.microsoft.com/office/powerpoint/2010/main" val="404747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a:t>Employment</a:t>
            </a:r>
          </a:p>
        </p:txBody>
      </p:sp>
      <p:sp>
        <p:nvSpPr>
          <p:cNvPr id="7" name="TextBox 6"/>
          <p:cNvSpPr txBox="1"/>
          <p:nvPr/>
        </p:nvSpPr>
        <p:spPr>
          <a:xfrm>
            <a:off x="5573843" y="4800600"/>
            <a:ext cx="2895600" cy="369332"/>
          </a:xfrm>
          <a:prstGeom prst="rect">
            <a:avLst/>
          </a:prstGeom>
          <a:noFill/>
        </p:spPr>
        <p:txBody>
          <a:bodyPr wrap="square" rtlCol="0">
            <a:spAutoFit/>
          </a:bodyPr>
          <a:lstStyle/>
          <a:p>
            <a:r>
              <a:rPr lang="en-US" dirty="0"/>
              <a:t>                      </a:t>
            </a:r>
            <a:r>
              <a:rPr lang="en-US" dirty="0">
                <a:hlinkClick r:id="rId4"/>
              </a:rPr>
              <a:t>Watch Video</a:t>
            </a:r>
            <a:endParaRPr lang="en-US" dirty="0"/>
          </a:p>
        </p:txBody>
      </p:sp>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323553"/>
            <a:ext cx="6477000" cy="4439493"/>
          </a:xfrm>
        </p:spPr>
      </p:pic>
    </p:spTree>
    <p:extLst>
      <p:ext uri="{BB962C8B-B14F-4D97-AF65-F5344CB8AC3E}">
        <p14:creationId xmlns:p14="http://schemas.microsoft.com/office/powerpoint/2010/main" val="2428409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059FB3D7716346BB7C7807BEA7CC68" ma:contentTypeVersion="0" ma:contentTypeDescription="Create a new document." ma:contentTypeScope="" ma:versionID="53b7f1a0ed360a7ac33e5adee2c77308">
  <xsd:schema xmlns:xsd="http://www.w3.org/2001/XMLSchema" xmlns:p="http://schemas.microsoft.com/office/2006/metadata/properties" xmlns:ns2="http://schemas.microsoft.com/sharepoint/v3/fields" targetNamespace="http://schemas.microsoft.com/office/2006/metadata/properties" ma:root="true" ma:fieldsID="5998e4236271c84b2c0d3fab31fccdd7" ns2:_="">
    <xsd:import namespace="http://schemas.microsoft.com/sharepoint/v3/fields"/>
    <xsd:element name="properties">
      <xsd:complexType>
        <xsd:sequence>
          <xsd:element name="documentManagement">
            <xsd:complexType>
              <xsd:all>
                <xsd:element ref="ns2:_Status"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32BDA25-3A15-492F-A07D-421F108B22C4}">
  <ds:schemaRefs>
    <ds:schemaRef ds:uri="http://schemas.microsoft.com/sharepoint/v3/contenttype/forms"/>
  </ds:schemaRefs>
</ds:datastoreItem>
</file>

<file path=customXml/itemProps2.xml><?xml version="1.0" encoding="utf-8"?>
<ds:datastoreItem xmlns:ds="http://schemas.openxmlformats.org/officeDocument/2006/customXml" ds:itemID="{B86494C7-F371-4CD4-9B49-CD224CCB4790}">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02FDA56C-C863-4C11-90F1-87E616AF2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311</TotalTime>
  <Words>1523</Words>
  <Application>Microsoft Office PowerPoint</Application>
  <PresentationFormat>On-screen Show (4:3)</PresentationFormat>
  <Paragraphs>238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Verdana</vt:lpstr>
      <vt:lpstr>Office Theme</vt:lpstr>
      <vt:lpstr>GetMyFuture</vt:lpstr>
      <vt:lpstr>PowerPoint Presentation</vt:lpstr>
      <vt:lpstr>PowerPoint Presentation</vt:lpstr>
      <vt:lpstr>PowerPoint Presentation</vt:lpstr>
      <vt:lpstr>User Guide</vt:lpstr>
      <vt:lpstr>Videos</vt:lpstr>
      <vt:lpstr>Explore Careers</vt:lpstr>
      <vt:lpstr>Education</vt:lpstr>
      <vt:lpstr>Employment</vt:lpstr>
      <vt:lpstr>Find Support</vt:lpstr>
      <vt:lpstr>TOOLKIT</vt:lpstr>
      <vt:lpstr>Tool: Interest Assessment</vt:lpstr>
      <vt:lpstr>Tool: Occupation Profile</vt:lpstr>
      <vt:lpstr>Tool: Local Training Finder</vt:lpstr>
      <vt:lpstr>Tool: Scholarship Finder</vt:lpstr>
      <vt:lpstr>News</vt:lpstr>
      <vt:lpstr>Outreach materials</vt:lpstr>
      <vt:lpstr>Web API</vt:lpstr>
      <vt:lpstr>CareerOneStop Blog</vt:lpstr>
      <vt:lpstr>Mobile Tools</vt:lpstr>
      <vt:lpstr>CareerOneStop on Social Media</vt:lpstr>
      <vt:lpstr>Resources</vt:lpstr>
      <vt:lpstr>Contact Us</vt:lpstr>
    </vt:vector>
  </TitlesOfParts>
  <Company>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 Redesigned PPT</dc:title>
  <dc:creator>kelly tenner</dc:creator>
  <cp:lastModifiedBy>Tenner, Kelly (DEED)</cp:lastModifiedBy>
  <cp:revision>56</cp:revision>
  <cp:lastPrinted>2015-03-11T17:31:05Z</cp:lastPrinted>
  <dcterms:created xsi:type="dcterms:W3CDTF">2015-03-05T17:13:06Z</dcterms:created>
  <dcterms:modified xsi:type="dcterms:W3CDTF">2023-02-08T18:59:16Z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0x010100B1059FB3D7716346BB7C7807BEA7CC68</vt:lpwstr>
  </property>
</Properties>
</file>