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7" r:id="rId5"/>
    <p:sldId id="258" r:id="rId6"/>
    <p:sldId id="259" r:id="rId7"/>
    <p:sldId id="261" r:id="rId8"/>
    <p:sldId id="264" r:id="rId9"/>
    <p:sldId id="262" r:id="rId10"/>
    <p:sldId id="266" r:id="rId11"/>
    <p:sldId id="267" r:id="rId12"/>
    <p:sldId id="270" r:id="rId13"/>
    <p:sldId id="274" r:id="rId14"/>
    <p:sldId id="278" r:id="rId15"/>
    <p:sldId id="279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Remington" initials="JR" lastIdx="8" clrIdx="0">
    <p:extLst>
      <p:ext uri="{19B8F6BF-5375-455C-9EA6-DF929625EA0E}">
        <p15:presenceInfo xmlns:p15="http://schemas.microsoft.com/office/powerpoint/2012/main" userId="S-1-5-21-548176450-911158474-2148038326-35259" providerId="AD"/>
      </p:ext>
    </p:extLst>
  </p:cmAuthor>
  <p:cmAuthor id="2" name="Shirley Fenlason" initials="SF" lastIdx="14" clrIdx="1">
    <p:extLst>
      <p:ext uri="{19B8F6BF-5375-455C-9EA6-DF929625EA0E}">
        <p15:presenceInfo xmlns:p15="http://schemas.microsoft.com/office/powerpoint/2012/main" userId="S-1-5-21-548176450-911158474-2148038326-352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84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How to: Explore Careers using the Occupation Profile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280D4-A3DD-4C26-B06E-D6CDA1A46F8A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075BB-92CC-4D59-8962-CF00939107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3496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How to: Explore Careers using the Occupation Profile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8D1BD-D0CB-44C2-9F0D-09FED18276A9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FEDDA-1830-4822-8223-733BDEC8D9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49202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How to: Explore Careers using the Occupation Profile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09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How to: Explore Careers using the Occupation Profile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442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How to: Explore Careers using the Occupation Profile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406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How to: Explore Careers using the Occupation Profile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529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How to: Explore Careers using the Occupation Profile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305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How to: Explore Careers using the Occupation Profile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075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How to: Explore Careers using the Occupation Profile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993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How to: Explore Careers using the Occupation Profile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640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How to: Explore Careers using the Occupation Profile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22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How to: Explore Careers using the Occupation Profile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192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How to: Explore Careers using the Occupation Profile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221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How to: Explore Careers using the Occupation Profile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637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5675-AE43-43B8-AB13-0D55A93A19D2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1EC3-DDFC-4968-A5AC-BFC55F3A23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345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5675-AE43-43B8-AB13-0D55A93A19D2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1EC3-DDFC-4968-A5AC-BFC55F3A23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954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5675-AE43-43B8-AB13-0D55A93A19D2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1EC3-DDFC-4968-A5AC-BFC55F3A23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614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5675-AE43-43B8-AB13-0D55A93A19D2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1EC3-DDFC-4968-A5AC-BFC55F3A23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83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5675-AE43-43B8-AB13-0D55A93A19D2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1EC3-DDFC-4968-A5AC-BFC55F3A23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017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5675-AE43-43B8-AB13-0D55A93A19D2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1EC3-DDFC-4968-A5AC-BFC55F3A23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22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5675-AE43-43B8-AB13-0D55A93A19D2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1EC3-DDFC-4968-A5AC-BFC55F3A23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9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5675-AE43-43B8-AB13-0D55A93A19D2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1EC3-DDFC-4968-A5AC-BFC55F3A23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220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5675-AE43-43B8-AB13-0D55A93A19D2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1EC3-DDFC-4968-A5AC-BFC55F3A23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892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5675-AE43-43B8-AB13-0D55A93A19D2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1EC3-DDFC-4968-A5AC-BFC55F3A23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915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5675-AE43-43B8-AB13-0D55A93A19D2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91EC3-DDFC-4968-A5AC-BFC55F3A23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08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65675-AE43-43B8-AB13-0D55A93A19D2}" type="datetimeFigureOut">
              <a:rPr lang="en-US" smtClean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91EC3-DDFC-4968-A5AC-BFC55F3A23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08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reeronestop.org/OccupationProfile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title_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610"/>
          </a:xfrm>
          <a:prstGeom prst="rect">
            <a:avLst/>
          </a:prstGeom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6096000" y="1846675"/>
            <a:ext cx="3098767" cy="367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4000" b="1" dirty="0" smtClean="0">
                <a:solidFill>
                  <a:schemeClr val="bg1"/>
                </a:solidFill>
                <a:latin typeface="Verdana"/>
                <a:cs typeface="Verdana"/>
              </a:rPr>
              <a:t>How to: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12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1200" dirty="0">
              <a:solidFill>
                <a:schemeClr val="bg1"/>
              </a:solidFill>
              <a:latin typeface="Verdana"/>
              <a:cs typeface="Verdana"/>
            </a:endParaRPr>
          </a:p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Verdana"/>
                <a:cs typeface="Verdana"/>
              </a:rPr>
              <a:t>Explore careers </a:t>
            </a:r>
            <a:r>
              <a:rPr lang="en-US" sz="3200" dirty="0" smtClean="0">
                <a:solidFill>
                  <a:schemeClr val="bg1"/>
                </a:solidFill>
                <a:latin typeface="Verdana"/>
                <a:cs typeface="Verdana"/>
              </a:rPr>
              <a:t>using the </a:t>
            </a:r>
            <a:r>
              <a:rPr lang="en-US" sz="3200" b="1" dirty="0" smtClean="0">
                <a:solidFill>
                  <a:schemeClr val="bg1"/>
                </a:solidFill>
                <a:latin typeface="Verdana"/>
                <a:cs typeface="Verdana"/>
              </a:rPr>
              <a:t>Occupation Profile</a:t>
            </a:r>
            <a:endParaRPr lang="en-US" sz="32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5791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0" y="1676400"/>
            <a:ext cx="4067820" cy="4754880"/>
          </a:xfrm>
          <a:prstGeom prst="rect">
            <a:avLst/>
          </a:prstGeom>
          <a:ln w="139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5246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interior_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78" y="40341"/>
            <a:ext cx="9144000" cy="7028412"/>
          </a:xfrm>
          <a:prstGeom prst="rect">
            <a:avLst/>
          </a:prstGeom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0" y="76200"/>
            <a:ext cx="9144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Learn: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What’s the typical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education and training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? 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060" y="137956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5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7290" y="1311598"/>
            <a:ext cx="524741" cy="52962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48749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38724" y="1215229"/>
            <a:ext cx="42666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Learn about other credentialing options that can help you get a job in this career: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Certifications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Licensing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Apprenticeship options</a:t>
            </a:r>
          </a:p>
          <a:p>
            <a:endParaRPr lang="en-US" sz="2400" dirty="0" smtClean="0"/>
          </a:p>
          <a:p>
            <a:r>
              <a:rPr lang="en-US" sz="2400" dirty="0" smtClean="0"/>
              <a:t>And link to local and national opportunities. 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633" y="991339"/>
            <a:ext cx="353377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7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interior_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7028412"/>
          </a:xfrm>
          <a:prstGeom prst="rect">
            <a:avLst/>
          </a:prstGeom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0" y="76200"/>
            <a:ext cx="914399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Learn: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What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interests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and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abilities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are related to this career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?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714" y="1095694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1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38437" y="1041418"/>
            <a:ext cx="3531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Abilities</a:t>
            </a:r>
            <a:r>
              <a:rPr lang="en-US" sz="2400" dirty="0" smtClean="0"/>
              <a:t>: learn about the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personal qualities</a:t>
            </a:r>
            <a:r>
              <a:rPr lang="en-US" sz="2400" dirty="0" smtClean="0"/>
              <a:t> that are needed for this career</a:t>
            </a:r>
          </a:p>
        </p:txBody>
      </p:sp>
      <p:sp>
        <p:nvSpPr>
          <p:cNvPr id="20" name="Oval 19"/>
          <p:cNvSpPr/>
          <p:nvPr/>
        </p:nvSpPr>
        <p:spPr>
          <a:xfrm>
            <a:off x="215820" y="1066800"/>
            <a:ext cx="524741" cy="52962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48749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20899" y="109970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2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1450" y="1009334"/>
            <a:ext cx="3531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Interests: </a:t>
            </a:r>
            <a:r>
              <a:rPr lang="en-US" sz="2400" dirty="0" smtClean="0"/>
              <a:t>see a list of interests that are engaged by this career</a:t>
            </a:r>
          </a:p>
        </p:txBody>
      </p:sp>
      <p:sp>
        <p:nvSpPr>
          <p:cNvPr id="14" name="Oval 13"/>
          <p:cNvSpPr/>
          <p:nvPr/>
        </p:nvSpPr>
        <p:spPr>
          <a:xfrm>
            <a:off x="4487129" y="1104674"/>
            <a:ext cx="524741" cy="49175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105" y="2406699"/>
            <a:ext cx="3543300" cy="3038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4426" y="2406699"/>
            <a:ext cx="351472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1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interior_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99" y="76200"/>
            <a:ext cx="9144000" cy="7028412"/>
          </a:xfrm>
          <a:prstGeom prst="rect">
            <a:avLst/>
          </a:prstGeom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0" y="76200"/>
            <a:ext cx="914399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Learn: What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skills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and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knowledge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are needed in this career?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799" y="857108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1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8301" y="777615"/>
            <a:ext cx="3531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Knowledge</a:t>
            </a:r>
            <a:r>
              <a:rPr lang="en-US" sz="2400" dirty="0" smtClean="0"/>
              <a:t>: see what’s most commonly required </a:t>
            </a:r>
          </a:p>
        </p:txBody>
      </p:sp>
      <p:sp>
        <p:nvSpPr>
          <p:cNvPr id="20" name="Oval 19"/>
          <p:cNvSpPr/>
          <p:nvPr/>
        </p:nvSpPr>
        <p:spPr>
          <a:xfrm>
            <a:off x="197514" y="857108"/>
            <a:ext cx="524741" cy="52962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48749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90077" y="91050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2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0024" y="777615"/>
            <a:ext cx="35311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Skills: </a:t>
            </a:r>
            <a:r>
              <a:rPr lang="en-US" sz="2400" dirty="0" smtClean="0"/>
              <a:t>see a list of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work-related skills </a:t>
            </a:r>
            <a:r>
              <a:rPr lang="en-US" sz="2400" dirty="0" smtClean="0"/>
              <a:t>that are most commonly required for jobs in this career</a:t>
            </a:r>
          </a:p>
        </p:txBody>
      </p:sp>
      <p:sp>
        <p:nvSpPr>
          <p:cNvPr id="14" name="Oval 13"/>
          <p:cNvSpPr/>
          <p:nvPr/>
        </p:nvSpPr>
        <p:spPr>
          <a:xfrm>
            <a:off x="4462561" y="876526"/>
            <a:ext cx="524741" cy="52962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937" y="2525470"/>
            <a:ext cx="3495675" cy="3009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5273" y="1693715"/>
            <a:ext cx="348615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interior_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99" y="76200"/>
            <a:ext cx="9144000" cy="7028412"/>
          </a:xfrm>
          <a:prstGeom prst="rect">
            <a:avLst/>
          </a:prstGeom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0" y="76200"/>
            <a:ext cx="914399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Next steps: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Get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started on the Occupation Profile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48749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94098" y="979437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Ready to create your own Occupation Profile?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www.CareerOneStop.org/OccupationProfile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0193" y="2246473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Ready to customize your profile?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Click “Edit page” to add or delete information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1" y="2287193"/>
            <a:ext cx="942975" cy="11334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91" y="823436"/>
            <a:ext cx="904875" cy="114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24" y="3775544"/>
            <a:ext cx="742950" cy="6953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23333" y="3443739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Want more information?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Click the “?” at the bottom of any card to learn more and see data sources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88" y="4874901"/>
            <a:ext cx="952500" cy="12096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255295" y="4874901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Need more help?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Click “Help” to find answers to frequently asked questions and contact information for CareerOneStop.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8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interior_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610"/>
          </a:xfrm>
          <a:prstGeom prst="rect">
            <a:avLst/>
          </a:prstGeom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0" y="76200"/>
            <a:ext cx="9144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lang="en-US" sz="24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/>
                <a:cs typeface="Verdana"/>
              </a:rPr>
              <a:t>How to </a:t>
            </a:r>
            <a:r>
              <a:rPr lang="en-US" sz="2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/>
                <a:cs typeface="Verdana"/>
              </a:rPr>
              <a:t>explore careers </a:t>
            </a:r>
            <a:r>
              <a:rPr lang="en-US" sz="24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/>
                <a:cs typeface="Verdana"/>
              </a:rPr>
              <a:t>using the </a:t>
            </a:r>
            <a:r>
              <a:rPr lang="en-US" sz="2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/>
                <a:cs typeface="Verdana"/>
              </a:rPr>
              <a:t>Occupation Profile</a:t>
            </a:r>
            <a:endParaRPr lang="en-US" sz="24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990600"/>
            <a:ext cx="7924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This presentation will: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Introduce you to CareerOneStop’s Occupation Profile </a:t>
            </a:r>
            <a:r>
              <a:rPr lang="en-US" sz="2000" dirty="0" smtClean="0">
                <a:hlinkClick r:id="rId4"/>
              </a:rPr>
              <a:t>www.CareerOneStop.org/OccupationProfile</a:t>
            </a:r>
            <a:endParaRPr lang="en-US" sz="2000" dirty="0" smtClean="0"/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Demonstrate how to use the Occupation Profile to answer five key questions about any one of 950+ occupations: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What would I do on the job in this career?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What’s the outlook for jobs in this career?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How much money could I earn in this career?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/>
              <a:t>How much education or training would I need for this career?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Is this career a good fit for my interests, skills, and abilities?</a:t>
            </a:r>
          </a:p>
          <a:p>
            <a:pPr lvl="1"/>
            <a:endParaRPr lang="en-US" sz="2000" dirty="0" smtClean="0"/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0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interior_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610"/>
          </a:xfrm>
          <a:prstGeom prst="rect">
            <a:avLst/>
          </a:prstGeom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0" y="76200"/>
            <a:ext cx="9144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lang="en-US" sz="24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/>
                <a:cs typeface="Verdana"/>
              </a:rPr>
              <a:t>What is the Occupation Profile? </a:t>
            </a:r>
            <a:endParaRPr lang="en-US" sz="24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683581"/>
            <a:ext cx="457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CareerOneStop’s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Occupation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Profile </a:t>
            </a:r>
            <a:r>
              <a:rPr lang="en-US" sz="2000" dirty="0"/>
              <a:t>provides details on more than </a:t>
            </a:r>
            <a:r>
              <a:rPr lang="en-US" sz="2000" dirty="0" smtClean="0"/>
              <a:t>900 </a:t>
            </a:r>
            <a:r>
              <a:rPr lang="en-US" sz="2000" dirty="0"/>
              <a:t>careers.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For </a:t>
            </a:r>
            <a:r>
              <a:rPr lang="en-US" sz="2000" dirty="0"/>
              <a:t>each </a:t>
            </a:r>
            <a:r>
              <a:rPr lang="en-US" sz="2000" dirty="0" smtClean="0"/>
              <a:t>career, </a:t>
            </a:r>
            <a:r>
              <a:rPr lang="en-US" sz="2000" dirty="0"/>
              <a:t>you’ll find 17 cards with </a:t>
            </a:r>
            <a:r>
              <a:rPr lang="en-US" sz="2000" dirty="0" smtClean="0"/>
              <a:t>information </a:t>
            </a:r>
            <a:r>
              <a:rPr lang="en-US" sz="2000" dirty="0"/>
              <a:t>including</a:t>
            </a:r>
            <a:r>
              <a:rPr lang="en-US" sz="2000" dirty="0" smtClean="0"/>
              <a:t>:</a:t>
            </a:r>
          </a:p>
          <a:p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Career overview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Typical wages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Local and national employment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Education </a:t>
            </a:r>
            <a:r>
              <a:rPr lang="en-US" sz="2000" dirty="0"/>
              <a:t>requirements 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Employment outlook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Related </a:t>
            </a:r>
            <a:r>
              <a:rPr lang="en-US" sz="2000" dirty="0"/>
              <a:t>tasks, skills, abilities and more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Links to local </a:t>
            </a:r>
            <a:r>
              <a:rPr lang="en-US" sz="2000" smtClean="0"/>
              <a:t>job postings</a:t>
            </a:r>
            <a:endParaRPr lang="en-US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Links to local training programs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664247"/>
            <a:ext cx="1980248" cy="15821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2489822"/>
            <a:ext cx="1948815" cy="14458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3104" y="784167"/>
            <a:ext cx="1933099" cy="23783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3104" y="3361898"/>
            <a:ext cx="1964246" cy="23082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0072" y="4286822"/>
            <a:ext cx="1841849" cy="1313117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60483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interior_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854610"/>
          </a:xfrm>
          <a:prstGeom prst="rect">
            <a:avLst/>
          </a:prstGeom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0" y="76200"/>
            <a:ext cx="9144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rPr>
              <a:t>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Learn: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What do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workers do on the job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in this career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773" y="2943312"/>
            <a:ext cx="3476625" cy="2409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3573" y="169506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1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5938" y="1578430"/>
            <a:ext cx="3361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Find an overview of the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Career Description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1754" y="2709949"/>
            <a:ext cx="3600450" cy="28765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113824" y="168720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2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42769" y="1536520"/>
            <a:ext cx="2523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Watch a 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Career Video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89659" y="1687206"/>
            <a:ext cx="524741" cy="52962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5080053" y="1654221"/>
            <a:ext cx="524741" cy="52962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79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interior_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854610"/>
          </a:xfrm>
          <a:prstGeom prst="rect">
            <a:avLst/>
          </a:prstGeom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0" y="76200"/>
            <a:ext cx="9144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latin typeface="Verdana"/>
                <a:cs typeface="Verdana"/>
              </a:rPr>
              <a:t>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Learn: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What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do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workers do on the job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in this career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989" y="192989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3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8624" y="1847202"/>
            <a:ext cx="33614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See a list of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tasks</a:t>
            </a:r>
            <a:r>
              <a:rPr lang="en-US" sz="2400" dirty="0" smtClean="0"/>
              <a:t> that workers might do on the job in this career.</a:t>
            </a:r>
          </a:p>
          <a:p>
            <a:endParaRPr lang="en-US" sz="2400" dirty="0" smtClean="0"/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59473" y="1895917"/>
            <a:ext cx="524741" cy="52962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648" y="1356221"/>
            <a:ext cx="347662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5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interior_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949"/>
            <a:ext cx="9144000" cy="68546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7029" y="101074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1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4312" y="902233"/>
            <a:ext cx="3470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Find out if a career is expected to be 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in demand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63532" y="101074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3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56095" y="897364"/>
            <a:ext cx="3201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See detailed data on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projected employment growth or decline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09513" y="976766"/>
            <a:ext cx="524741" cy="52962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5029762" y="1010746"/>
            <a:ext cx="524741" cy="52962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842" y="2102562"/>
            <a:ext cx="3543300" cy="2628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8644" y="2230618"/>
            <a:ext cx="3476625" cy="33147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7054" y="5043131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2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37029" y="5009149"/>
            <a:ext cx="524741" cy="52962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77360" y="4858466"/>
            <a:ext cx="3361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Link directly to</a:t>
            </a: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l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ocal job postings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0" y="78949"/>
            <a:ext cx="9144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Learn: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What’s the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outlook for jobs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in this career?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interior_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99" y="250002"/>
            <a:ext cx="9144000" cy="6854610"/>
          </a:xfrm>
          <a:prstGeom prst="rect">
            <a:avLst/>
          </a:prstGeom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0" y="76200"/>
            <a:ext cx="9144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Learn: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How much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money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do workers earn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in this career?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203" y="1068874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1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3366" y="944775"/>
            <a:ext cx="40866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See the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typical wages </a:t>
            </a:r>
            <a:r>
              <a:rPr lang="en-US" sz="2400" dirty="0"/>
              <a:t>earned by workers in this career—in the nation, state, or your </a:t>
            </a:r>
            <a:r>
              <a:rPr lang="en-US" sz="2400" dirty="0" smtClean="0"/>
              <a:t>local area. </a:t>
            </a:r>
            <a:endParaRPr lang="en-US" sz="2400" b="1" dirty="0"/>
          </a:p>
        </p:txBody>
      </p:sp>
      <p:sp>
        <p:nvSpPr>
          <p:cNvPr id="20" name="Oval 19"/>
          <p:cNvSpPr/>
          <p:nvPr/>
        </p:nvSpPr>
        <p:spPr>
          <a:xfrm>
            <a:off x="303432" y="1051795"/>
            <a:ext cx="524741" cy="52962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924" y="4132421"/>
            <a:ext cx="2234375" cy="1592961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0713" y="1432127"/>
            <a:ext cx="3514725" cy="4324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9050" y="3251402"/>
            <a:ext cx="2552700" cy="2505075"/>
          </a:xfrm>
          <a:prstGeom prst="rect">
            <a:avLst/>
          </a:prstGeom>
          <a:ln w="15875">
            <a:solidFill>
              <a:srgbClr val="00B05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28173" y="3763089"/>
            <a:ext cx="119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Table view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61426" y="1115040"/>
            <a:ext cx="1273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Graph view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42967" y="2882070"/>
            <a:ext cx="1209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Chart view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46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interior_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1" y="44824"/>
            <a:ext cx="9144000" cy="7028412"/>
          </a:xfrm>
          <a:prstGeom prst="rect">
            <a:avLst/>
          </a:prstGeom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0" y="76200"/>
            <a:ext cx="9144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Learn: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What’s the typical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education and training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? 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704" y="156231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1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0192" y="1386727"/>
            <a:ext cx="4469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See the range in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education levels </a:t>
            </a:r>
            <a:r>
              <a:rPr lang="en-US" sz="2400" dirty="0" smtClean="0"/>
              <a:t>of people working in this career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523" y="3692319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2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10188" y="1528336"/>
            <a:ext cx="524741" cy="52962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10188" y="3660943"/>
            <a:ext cx="524741" cy="52962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153" y="834777"/>
            <a:ext cx="3543300" cy="530542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98503" y="3497203"/>
            <a:ext cx="4046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Link to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local training programs </a:t>
            </a:r>
            <a:r>
              <a:rPr lang="en-US" sz="2400" dirty="0" smtClean="0"/>
              <a:t>that can help you prepare for this career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40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interior_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99" y="76200"/>
            <a:ext cx="9144000" cy="7028412"/>
          </a:xfrm>
          <a:prstGeom prst="rect">
            <a:avLst/>
          </a:prstGeom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0" y="76200"/>
            <a:ext cx="9144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Learn: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What’s the typical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education and training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? 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733" y="1025319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3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7750" y="871793"/>
            <a:ext cx="422496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See what’s typical for workers starting out in this career.</a:t>
            </a:r>
          </a:p>
          <a:p>
            <a:endParaRPr lang="en-US" sz="1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 smtClean="0"/>
              <a:t>See the:</a:t>
            </a:r>
          </a:p>
          <a:p>
            <a:endParaRPr lang="en-US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Typical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degree or level of education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Typical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level of work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Typical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on-the-job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733" y="4911224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4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8217" y="991339"/>
            <a:ext cx="524741" cy="52962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91962" y="4877244"/>
            <a:ext cx="524741" cy="52962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041" y="1353070"/>
            <a:ext cx="3685032" cy="33482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48749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5679" y="4826261"/>
            <a:ext cx="5418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Select from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training programs </a:t>
            </a:r>
            <a:r>
              <a:rPr lang="en-US" sz="2400" dirty="0" smtClean="0"/>
              <a:t>that may prepare you for this career</a:t>
            </a:r>
            <a:r>
              <a:rPr lang="en-US" sz="2400" dirty="0"/>
              <a:t>—</a:t>
            </a:r>
            <a:r>
              <a:rPr lang="en-US" sz="2400" dirty="0" smtClean="0"/>
              <a:t>and link directly to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schools in your local area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61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93514A3577940AC539535D1FCBB74" ma:contentTypeVersion="4" ma:contentTypeDescription="Create a new document." ma:contentTypeScope="" ma:versionID="0a5f9bda9f31c2363580ccacbdb094ad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67ceb8d09e1802d4cf5a11b8db5ea7b1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8CC8B2-7625-4230-B421-1EE65EE780F6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http://purl.org/dc/elements/1.1/"/>
    <ds:schemaRef ds:uri="http://schemas.microsoft.com/sharepoint/v3/field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C62E4FF7-F5A0-48E4-B689-DBC681A408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249A01-0DDE-4623-AE57-8871EC59B1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1687</TotalTime>
  <Words>714</Words>
  <Application>Microsoft Office PowerPoint</Application>
  <PresentationFormat>On-screen Show (4:3)</PresentationFormat>
  <Paragraphs>110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 How to use the Occupation Profile.PPT</dc:title>
  <dc:creator>Sandy Donovan</dc:creator>
  <cp:lastModifiedBy>Donovan, Sandy (DEED)</cp:lastModifiedBy>
  <cp:revision>54</cp:revision>
  <dcterms:created xsi:type="dcterms:W3CDTF">2015-03-05T17:14:41Z</dcterms:created>
  <dcterms:modified xsi:type="dcterms:W3CDTF">2017-05-16T15:10:45Z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0x010100A2C93514A3577940AC539535D1FCBB74</vt:lpwstr>
  </property>
  <property fmtid="{D5CDD505-2E9C-101B-9397-08002B2CF9AE}" pid="3" name="Order">
    <vt:r8>15900</vt:r8>
  </property>
</Properties>
</file>